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63" r:id="rId4"/>
    <p:sldId id="259" r:id="rId5"/>
    <p:sldId id="258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8351" autoAdjust="0"/>
  </p:normalViewPr>
  <p:slideViewPr>
    <p:cSldViewPr>
      <p:cViewPr varScale="1">
        <p:scale>
          <a:sx n="60" d="100"/>
          <a:sy n="60" d="100"/>
        </p:scale>
        <p:origin x="-1541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image" Target="../media/image25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Relationship Id="rId14" Type="http://schemas.openxmlformats.org/officeDocument/2006/relationships/image" Target="../media/image2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image" Target="../media/image39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12" Type="http://schemas.openxmlformats.org/officeDocument/2006/relationships/image" Target="../media/image38.wmf"/><Relationship Id="rId2" Type="http://schemas.openxmlformats.org/officeDocument/2006/relationships/image" Target="../media/image28.wmf"/><Relationship Id="rId16" Type="http://schemas.openxmlformats.org/officeDocument/2006/relationships/image" Target="../media/image42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11" Type="http://schemas.openxmlformats.org/officeDocument/2006/relationships/image" Target="../media/image37.wmf"/><Relationship Id="rId5" Type="http://schemas.openxmlformats.org/officeDocument/2006/relationships/image" Target="../media/image31.wmf"/><Relationship Id="rId15" Type="http://schemas.openxmlformats.org/officeDocument/2006/relationships/image" Target="../media/image41.wmf"/><Relationship Id="rId10" Type="http://schemas.openxmlformats.org/officeDocument/2006/relationships/image" Target="../media/image36.wmf"/><Relationship Id="rId4" Type="http://schemas.openxmlformats.org/officeDocument/2006/relationships/image" Target="../media/image30.wmf"/><Relationship Id="rId9" Type="http://schemas.openxmlformats.org/officeDocument/2006/relationships/image" Target="../media/image35.wmf"/><Relationship Id="rId14" Type="http://schemas.openxmlformats.org/officeDocument/2006/relationships/image" Target="../media/image4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670CB-8E63-4131-934B-C9DD463E7BCF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071232-7DDF-429D-8CB8-301EE5E90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4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Pd</a:t>
            </a:r>
            <a:r>
              <a:rPr lang="en-US" dirty="0" smtClean="0"/>
              <a:t> 1: 8:20 – 8:55</a:t>
            </a:r>
          </a:p>
          <a:p>
            <a:r>
              <a:rPr lang="en-US" dirty="0" err="1" smtClean="0"/>
              <a:t>Pd</a:t>
            </a:r>
            <a:r>
              <a:rPr lang="en-US" dirty="0" smtClean="0"/>
              <a:t> 2: 9:00</a:t>
            </a:r>
            <a:r>
              <a:rPr lang="en-US" baseline="0" dirty="0" smtClean="0"/>
              <a:t> – 9:40</a:t>
            </a:r>
          </a:p>
          <a:p>
            <a:r>
              <a:rPr lang="en-US" baseline="0" dirty="0" err="1" smtClean="0"/>
              <a:t>Pd</a:t>
            </a:r>
            <a:r>
              <a:rPr lang="en-US" baseline="0" dirty="0" smtClean="0"/>
              <a:t> 6: 12:20 – 1:00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71232-7DDF-429D-8CB8-301EE5E90EF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681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Pd</a:t>
            </a:r>
            <a:r>
              <a:rPr lang="en-US" dirty="0" smtClean="0"/>
              <a:t> 1: 8:20 – 8:55</a:t>
            </a:r>
          </a:p>
          <a:p>
            <a:r>
              <a:rPr lang="en-US" dirty="0" err="1" smtClean="0"/>
              <a:t>Pd</a:t>
            </a:r>
            <a:r>
              <a:rPr lang="en-US" dirty="0" smtClean="0"/>
              <a:t> 2: 9:00</a:t>
            </a:r>
            <a:r>
              <a:rPr lang="en-US" baseline="0" dirty="0" smtClean="0"/>
              <a:t> – 9:40</a:t>
            </a:r>
          </a:p>
          <a:p>
            <a:r>
              <a:rPr lang="en-US" baseline="0" dirty="0" err="1" smtClean="0"/>
              <a:t>Pd</a:t>
            </a:r>
            <a:r>
              <a:rPr lang="en-US" baseline="0" dirty="0" smtClean="0"/>
              <a:t> 6: 12:20 – 1:00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71232-7DDF-429D-8CB8-301EE5E90EF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70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Pd</a:t>
            </a:r>
            <a:r>
              <a:rPr lang="en-US" dirty="0" smtClean="0"/>
              <a:t> 1: 8:20 – 8:55</a:t>
            </a:r>
          </a:p>
          <a:p>
            <a:r>
              <a:rPr lang="en-US" dirty="0" err="1" smtClean="0"/>
              <a:t>Pd</a:t>
            </a:r>
            <a:r>
              <a:rPr lang="en-US" dirty="0" smtClean="0"/>
              <a:t> 2: 9:00</a:t>
            </a:r>
            <a:r>
              <a:rPr lang="en-US" baseline="0" dirty="0" smtClean="0"/>
              <a:t> – 9:40</a:t>
            </a:r>
          </a:p>
          <a:p>
            <a:r>
              <a:rPr lang="en-US" baseline="0" dirty="0" err="1" smtClean="0"/>
              <a:t>Pd</a:t>
            </a:r>
            <a:r>
              <a:rPr lang="en-US" baseline="0" dirty="0" smtClean="0"/>
              <a:t> 6: 12:20 – 1:00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71232-7DDF-429D-8CB8-301EE5E90EF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61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Pd</a:t>
            </a:r>
            <a:r>
              <a:rPr lang="en-US" dirty="0" smtClean="0"/>
              <a:t> 1: 8:20 – 8:55</a:t>
            </a:r>
          </a:p>
          <a:p>
            <a:r>
              <a:rPr lang="en-US" dirty="0" err="1" smtClean="0"/>
              <a:t>Pd</a:t>
            </a:r>
            <a:r>
              <a:rPr lang="en-US" dirty="0" smtClean="0"/>
              <a:t> 2: 9:00</a:t>
            </a:r>
            <a:r>
              <a:rPr lang="en-US" baseline="0" dirty="0" smtClean="0"/>
              <a:t> – 9:40</a:t>
            </a:r>
          </a:p>
          <a:p>
            <a:r>
              <a:rPr lang="en-US" baseline="0" dirty="0" err="1" smtClean="0"/>
              <a:t>Pd</a:t>
            </a:r>
            <a:r>
              <a:rPr lang="en-US" baseline="0" dirty="0" smtClean="0"/>
              <a:t> 6: 12:20 – 1:00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71232-7DDF-429D-8CB8-301EE5E90E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269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Pd</a:t>
            </a:r>
            <a:r>
              <a:rPr lang="en-US" dirty="0" smtClean="0"/>
              <a:t> 1: 8:20 – 8:55</a:t>
            </a:r>
          </a:p>
          <a:p>
            <a:r>
              <a:rPr lang="en-US" dirty="0" err="1" smtClean="0"/>
              <a:t>Pd</a:t>
            </a:r>
            <a:r>
              <a:rPr lang="en-US" dirty="0" smtClean="0"/>
              <a:t> 2: 9:00</a:t>
            </a:r>
            <a:r>
              <a:rPr lang="en-US" baseline="0" dirty="0" smtClean="0"/>
              <a:t> – 9:40</a:t>
            </a:r>
          </a:p>
          <a:p>
            <a:r>
              <a:rPr lang="en-US" baseline="0" dirty="0" err="1" smtClean="0"/>
              <a:t>Pd</a:t>
            </a:r>
            <a:r>
              <a:rPr lang="en-US" baseline="0" dirty="0" smtClean="0"/>
              <a:t> 6: 12:20 – 1:00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71232-7DDF-429D-8CB8-301EE5E90EF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7263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Pd</a:t>
            </a:r>
            <a:r>
              <a:rPr lang="en-US" dirty="0" smtClean="0"/>
              <a:t> 1: 8:20 – 8:55</a:t>
            </a:r>
          </a:p>
          <a:p>
            <a:r>
              <a:rPr lang="en-US" dirty="0" err="1" smtClean="0"/>
              <a:t>Pd</a:t>
            </a:r>
            <a:r>
              <a:rPr lang="en-US" dirty="0" smtClean="0"/>
              <a:t> 2: 9:00</a:t>
            </a:r>
            <a:r>
              <a:rPr lang="en-US" baseline="0" dirty="0" smtClean="0"/>
              <a:t> – 9:40</a:t>
            </a:r>
          </a:p>
          <a:p>
            <a:r>
              <a:rPr lang="en-US" baseline="0" dirty="0" err="1" smtClean="0"/>
              <a:t>Pd</a:t>
            </a:r>
            <a:r>
              <a:rPr lang="en-US" baseline="0" dirty="0" smtClean="0"/>
              <a:t> 6: 12:20 – 1:00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071232-7DDF-429D-8CB8-301EE5E90EF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492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5785-7538-47B6-9898-E3B658F5A6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DBCC6E7-4BA3-4882-9D5B-67D82C025F7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5785-7538-47B6-9898-E3B658F5A6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CC6E7-4BA3-4882-9D5B-67D82C025F7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DBCC6E7-4BA3-4882-9D5B-67D82C025F7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5785-7538-47B6-9898-E3B658F5A6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5785-7538-47B6-9898-E3B658F5A6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DBCC6E7-4BA3-4882-9D5B-67D82C025F7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5785-7538-47B6-9898-E3B658F5A6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DBCC6E7-4BA3-4882-9D5B-67D82C025F7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1F75785-7538-47B6-9898-E3B658F5A6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CC6E7-4BA3-4882-9D5B-67D82C025F7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5785-7538-47B6-9898-E3B658F5A6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DBCC6E7-4BA3-4882-9D5B-67D82C025F7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5785-7538-47B6-9898-E3B658F5A6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DBCC6E7-4BA3-4882-9D5B-67D82C025F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5785-7538-47B6-9898-E3B658F5A6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DBCC6E7-4BA3-4882-9D5B-67D82C025F7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DBCC6E7-4BA3-4882-9D5B-67D82C025F7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75785-7538-47B6-9898-E3B658F5A6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DBCC6E7-4BA3-4882-9D5B-67D82C025F7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1F75785-7538-47B6-9898-E3B658F5A6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1F75785-7538-47B6-9898-E3B658F5A629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DBCC6E7-4BA3-4882-9D5B-67D82C025F7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8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15.bin"/><Relationship Id="rId26" Type="http://schemas.openxmlformats.org/officeDocument/2006/relationships/oleObject" Target="../embeddings/oleObject19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21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9.wmf"/><Relationship Id="rId25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6.bin"/><Relationship Id="rId29" Type="http://schemas.openxmlformats.org/officeDocument/2006/relationships/image" Target="../media/image25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6.wmf"/><Relationship Id="rId24" Type="http://schemas.openxmlformats.org/officeDocument/2006/relationships/oleObject" Target="../embeddings/oleObject18.bin"/><Relationship Id="rId32" Type="http://schemas.openxmlformats.org/officeDocument/2006/relationships/image" Target="../media/image10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23" Type="http://schemas.openxmlformats.org/officeDocument/2006/relationships/image" Target="../media/image22.wmf"/><Relationship Id="rId28" Type="http://schemas.openxmlformats.org/officeDocument/2006/relationships/oleObject" Target="../embeddings/oleObject20.bin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20.wmf"/><Relationship Id="rId31" Type="http://schemas.openxmlformats.org/officeDocument/2006/relationships/image" Target="../media/image26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3.bin"/><Relationship Id="rId22" Type="http://schemas.openxmlformats.org/officeDocument/2006/relationships/oleObject" Target="../embeddings/oleObject17.bin"/><Relationship Id="rId27" Type="http://schemas.openxmlformats.org/officeDocument/2006/relationships/image" Target="../media/image24.wmf"/><Relationship Id="rId30" Type="http://schemas.openxmlformats.org/officeDocument/2006/relationships/oleObject" Target="../embeddings/oleObject21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3.wmf"/><Relationship Id="rId26" Type="http://schemas.openxmlformats.org/officeDocument/2006/relationships/image" Target="../media/image37.wmf"/><Relationship Id="rId3" Type="http://schemas.openxmlformats.org/officeDocument/2006/relationships/oleObject" Target="../embeddings/oleObject22.bin"/><Relationship Id="rId21" Type="http://schemas.openxmlformats.org/officeDocument/2006/relationships/oleObject" Target="../embeddings/oleObject31.bin"/><Relationship Id="rId34" Type="http://schemas.openxmlformats.org/officeDocument/2006/relationships/image" Target="../media/image41.wmf"/><Relationship Id="rId7" Type="http://schemas.openxmlformats.org/officeDocument/2006/relationships/image" Target="../media/image10.wmf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29.bin"/><Relationship Id="rId25" Type="http://schemas.openxmlformats.org/officeDocument/2006/relationships/oleObject" Target="../embeddings/oleObject33.bin"/><Relationship Id="rId3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29" Type="http://schemas.openxmlformats.org/officeDocument/2006/relationships/oleObject" Target="../embeddings/oleObject35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6.bin"/><Relationship Id="rId24" Type="http://schemas.openxmlformats.org/officeDocument/2006/relationships/image" Target="../media/image36.wmf"/><Relationship Id="rId32" Type="http://schemas.openxmlformats.org/officeDocument/2006/relationships/image" Target="../media/image40.wmf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23" Type="http://schemas.openxmlformats.org/officeDocument/2006/relationships/oleObject" Target="../embeddings/oleObject32.bin"/><Relationship Id="rId28" Type="http://schemas.openxmlformats.org/officeDocument/2006/relationships/image" Target="../media/image38.wmf"/><Relationship Id="rId36" Type="http://schemas.openxmlformats.org/officeDocument/2006/relationships/image" Target="../media/image42.wmf"/><Relationship Id="rId10" Type="http://schemas.openxmlformats.org/officeDocument/2006/relationships/oleObject" Target="../embeddings/oleObject25.bin"/><Relationship Id="rId19" Type="http://schemas.openxmlformats.org/officeDocument/2006/relationships/oleObject" Target="../embeddings/oleObject30.bin"/><Relationship Id="rId31" Type="http://schemas.openxmlformats.org/officeDocument/2006/relationships/oleObject" Target="../embeddings/oleObject36.bin"/><Relationship Id="rId4" Type="http://schemas.openxmlformats.org/officeDocument/2006/relationships/image" Target="../media/image27.wmf"/><Relationship Id="rId9" Type="http://schemas.openxmlformats.org/officeDocument/2006/relationships/image" Target="../media/image29.wmf"/><Relationship Id="rId14" Type="http://schemas.openxmlformats.org/officeDocument/2006/relationships/image" Target="../media/image31.wmf"/><Relationship Id="rId22" Type="http://schemas.openxmlformats.org/officeDocument/2006/relationships/image" Target="../media/image35.wmf"/><Relationship Id="rId27" Type="http://schemas.openxmlformats.org/officeDocument/2006/relationships/oleObject" Target="../embeddings/oleObject34.bin"/><Relationship Id="rId30" Type="http://schemas.openxmlformats.org/officeDocument/2006/relationships/image" Target="../media/image39.wmf"/><Relationship Id="rId35" Type="http://schemas.openxmlformats.org/officeDocument/2006/relationships/oleObject" Target="../embeddings/oleObject38.bin"/><Relationship Id="rId8" Type="http://schemas.openxmlformats.org/officeDocument/2006/relationships/oleObject" Target="../embeddings/oleObject24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3.bin"/><Relationship Id="rId18" Type="http://schemas.openxmlformats.org/officeDocument/2006/relationships/image" Target="../media/image49.w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45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48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42.bin"/><Relationship Id="rId5" Type="http://schemas.openxmlformats.org/officeDocument/2006/relationships/image" Target="../media/image43.wmf"/><Relationship Id="rId15" Type="http://schemas.openxmlformats.org/officeDocument/2006/relationships/oleObject" Target="../embeddings/oleObject44.bin"/><Relationship Id="rId10" Type="http://schemas.openxmlformats.org/officeDocument/2006/relationships/image" Target="../media/image45.wmf"/><Relationship Id="rId4" Type="http://schemas.openxmlformats.org/officeDocument/2006/relationships/oleObject" Target="../embeddings/oleObject39.bin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4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91000" y="2133600"/>
            <a:ext cx="17526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304800" y="609600"/>
                <a:ext cx="8534400" cy="5715000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en-US" sz="2000" cap="none" dirty="0" smtClean="0"/>
                  <a:t>Agenda</a:t>
                </a:r>
              </a:p>
              <a:p>
                <a:pPr algn="l">
                  <a:buFont typeface="Arial" charset="0"/>
                  <a:buChar char="•"/>
                </a:pPr>
                <a:r>
                  <a:rPr lang="en-US" sz="2000" cap="none" dirty="0" smtClean="0"/>
                  <a:t> TISK &amp; No MM</a:t>
                </a:r>
              </a:p>
              <a:p>
                <a:pPr algn="l">
                  <a:buFont typeface="Arial" charset="0"/>
                  <a:buChar char="•"/>
                </a:pPr>
                <a:r>
                  <a:rPr lang="en-US" sz="2000" cap="none" dirty="0" smtClean="0"/>
                  <a:t> Receive graded work</a:t>
                </a:r>
              </a:p>
              <a:p>
                <a:pPr algn="l">
                  <a:buFont typeface="Arial" charset="0"/>
                  <a:buChar char="•"/>
                </a:pPr>
                <a:r>
                  <a:rPr lang="en-US" sz="2000" cap="none" dirty="0" smtClean="0"/>
                  <a:t> Lesson 11-1: Graphing linear equations</a:t>
                </a:r>
              </a:p>
              <a:p>
                <a:pPr algn="l">
                  <a:buFont typeface="Arial" charset="0"/>
                  <a:buChar char="•"/>
                </a:pPr>
                <a:r>
                  <a:rPr lang="en-US" sz="2000" cap="none" dirty="0" smtClean="0"/>
                  <a:t> </a:t>
                </a:r>
                <a:r>
                  <a:rPr lang="en-US" sz="2000" cap="none" dirty="0" smtClean="0"/>
                  <a:t>Homework: p. 543 #12 - 18 evens - </a:t>
                </a:r>
                <a:r>
                  <a:rPr lang="en-US" cap="none" dirty="0" smtClean="0"/>
                  <a:t>ON GRAPH PAPER</a:t>
                </a:r>
                <a:endParaRPr lang="en-US" sz="2000" cap="none" dirty="0" smtClean="0"/>
              </a:p>
              <a:p>
                <a:pPr algn="l"/>
                <a:endParaRPr lang="en-US" sz="2000" cap="none" dirty="0" smtClean="0"/>
              </a:p>
              <a:p>
                <a:pPr algn="l"/>
                <a:r>
                  <a:rPr lang="en-US" sz="2000" cap="none" dirty="0" smtClean="0"/>
                  <a:t>TISK</a:t>
                </a:r>
              </a:p>
              <a:p>
                <a:pPr algn="l"/>
                <a:r>
                  <a:rPr lang="en-US" sz="2000" cap="none" dirty="0" smtClean="0"/>
                  <a:t>Solve each equation for </a:t>
                </a:r>
                <a:r>
                  <a:rPr lang="en-US" sz="2000" i="1" cap="none" dirty="0" smtClean="0"/>
                  <a:t>y</a:t>
                </a:r>
                <a:r>
                  <a:rPr lang="en-US" sz="2000" cap="none" dirty="0" smtClean="0"/>
                  <a:t>.</a:t>
                </a:r>
              </a:p>
              <a:p>
                <a:pPr algn="l"/>
                <a:r>
                  <a:rPr lang="en-US" sz="2000" cap="none" dirty="0" smtClean="0"/>
                  <a:t>1)</a:t>
                </a:r>
                <a14:m>
                  <m:oMath xmlns:m="http://schemas.openxmlformats.org/officeDocument/2006/math">
                    <m:r>
                      <a:rPr lang="en-US" sz="2000" b="1" i="1" cap="none" smtClean="0">
                        <a:latin typeface="Cambria Math"/>
                      </a:rPr>
                      <m:t>𝟔</m:t>
                    </m:r>
                    <m:r>
                      <a:rPr lang="en-US" sz="2000" b="1" i="1" cap="none" smtClean="0">
                        <a:latin typeface="Cambria Math"/>
                      </a:rPr>
                      <m:t>𝒚</m:t>
                    </m:r>
                    <m:r>
                      <a:rPr lang="en-US" sz="2000" b="1" i="1" cap="none" smtClean="0">
                        <a:latin typeface="Cambria Math"/>
                      </a:rPr>
                      <m:t>−</m:t>
                    </m:r>
                    <m:r>
                      <a:rPr lang="en-US" sz="2000" b="1" i="1" cap="none" smtClean="0">
                        <a:latin typeface="Cambria Math"/>
                      </a:rPr>
                      <m:t>𝟏𝟐</m:t>
                    </m:r>
                    <m:r>
                      <a:rPr lang="en-US" sz="2000" b="1" i="1" cap="none" smtClean="0">
                        <a:latin typeface="Cambria Math"/>
                      </a:rPr>
                      <m:t>𝒙</m:t>
                    </m:r>
                    <m:r>
                      <a:rPr lang="en-US" sz="2000" b="1" i="1" cap="none" smtClean="0">
                        <a:latin typeface="Cambria Math"/>
                      </a:rPr>
                      <m:t>=</m:t>
                    </m:r>
                    <m:r>
                      <a:rPr lang="en-US" sz="2000" b="1" i="1" cap="none" smtClean="0">
                        <a:latin typeface="Cambria Math"/>
                      </a:rPr>
                      <m:t>𝟐𝟒</m:t>
                    </m:r>
                  </m:oMath>
                </a14:m>
                <a:endParaRPr lang="en-US" sz="2000" cap="none" dirty="0" smtClean="0"/>
              </a:p>
              <a:p>
                <a:pPr algn="l"/>
                <a:r>
                  <a:rPr lang="en-US" sz="2000" cap="none" dirty="0" smtClean="0"/>
                  <a:t>2) </a:t>
                </a:r>
                <a14:m>
                  <m:oMath xmlns:m="http://schemas.openxmlformats.org/officeDocument/2006/math">
                    <m:r>
                      <a:rPr lang="en-US" sz="2000" b="1" i="1" cap="none" smtClean="0">
                        <a:latin typeface="Cambria Math"/>
                      </a:rPr>
                      <m:t>−</m:t>
                    </m:r>
                    <m:r>
                      <a:rPr lang="en-US" sz="2000" b="1" i="1" cap="none" smtClean="0">
                        <a:latin typeface="Cambria Math"/>
                      </a:rPr>
                      <m:t>𝟐</m:t>
                    </m:r>
                    <m:r>
                      <a:rPr lang="en-US" sz="2000" b="1" i="1" cap="none" smtClean="0">
                        <a:latin typeface="Cambria Math"/>
                      </a:rPr>
                      <m:t>𝒚</m:t>
                    </m:r>
                    <m:r>
                      <a:rPr lang="en-US" sz="2000" b="1" i="1" cap="none" smtClean="0">
                        <a:latin typeface="Cambria Math"/>
                      </a:rPr>
                      <m:t>−</m:t>
                    </m:r>
                    <m:r>
                      <a:rPr lang="en-US" sz="2000" b="1" i="1" cap="none" smtClean="0">
                        <a:latin typeface="Cambria Math"/>
                      </a:rPr>
                      <m:t>𝟒</m:t>
                    </m:r>
                    <m:r>
                      <a:rPr lang="en-US" sz="2000" b="1" i="1" cap="none" smtClean="0">
                        <a:latin typeface="Cambria Math"/>
                      </a:rPr>
                      <m:t>𝒙</m:t>
                    </m:r>
                    <m:r>
                      <a:rPr lang="en-US" sz="2000" b="1" i="1" cap="none" smtClean="0">
                        <a:latin typeface="Cambria Math"/>
                      </a:rPr>
                      <m:t>=</m:t>
                    </m:r>
                    <m:r>
                      <a:rPr lang="en-US" sz="2000" b="1" i="1" cap="none" smtClean="0">
                        <a:latin typeface="Cambria Math"/>
                      </a:rPr>
                      <m:t>𝟐𝟎</m:t>
                    </m:r>
                  </m:oMath>
                </a14:m>
                <a:endParaRPr lang="en-US" sz="2000" cap="none" dirty="0" smtClean="0"/>
              </a:p>
              <a:p>
                <a:pPr algn="l"/>
                <a:r>
                  <a:rPr lang="en-US" sz="2000" cap="none" dirty="0" smtClean="0"/>
                  <a:t>3) </a:t>
                </a:r>
                <a14:m>
                  <m:oMath xmlns:m="http://schemas.openxmlformats.org/officeDocument/2006/math">
                    <m:r>
                      <a:rPr lang="en-US" sz="2000" b="1" i="1" cap="none" smtClean="0">
                        <a:latin typeface="Cambria Math"/>
                      </a:rPr>
                      <m:t>𝟐</m:t>
                    </m:r>
                    <m:r>
                      <a:rPr lang="en-US" sz="2000" b="1" i="1" cap="none" smtClean="0">
                        <a:latin typeface="Cambria Math"/>
                      </a:rPr>
                      <m:t>𝒚</m:t>
                    </m:r>
                    <m:r>
                      <a:rPr lang="en-US" sz="2000" b="1" i="1" cap="none" smtClean="0">
                        <a:latin typeface="Cambria Math"/>
                      </a:rPr>
                      <m:t>−</m:t>
                    </m:r>
                    <m:r>
                      <a:rPr lang="en-US" sz="2000" b="1" i="1" cap="none" smtClean="0">
                        <a:latin typeface="Cambria Math"/>
                      </a:rPr>
                      <m:t>𝟓</m:t>
                    </m:r>
                    <m:r>
                      <a:rPr lang="en-US" sz="2000" b="1" i="1" cap="none" smtClean="0">
                        <a:latin typeface="Cambria Math"/>
                      </a:rPr>
                      <m:t>𝒙</m:t>
                    </m:r>
                    <m:r>
                      <a:rPr lang="en-US" sz="2000" b="1" i="1" cap="none" smtClean="0">
                        <a:latin typeface="Cambria Math"/>
                      </a:rPr>
                      <m:t>=</m:t>
                    </m:r>
                    <m:r>
                      <a:rPr lang="en-US" sz="2000" b="1" i="1" cap="none" smtClean="0">
                        <a:latin typeface="Cambria Math"/>
                      </a:rPr>
                      <m:t>𝟏𝟔</m:t>
                    </m:r>
                  </m:oMath>
                </a14:m>
                <a:endParaRPr lang="en-US" sz="2000" cap="none" dirty="0" smtClean="0"/>
              </a:p>
              <a:p>
                <a:pPr lvl="0" algn="l"/>
                <a:r>
                  <a:rPr lang="en-US" sz="2000" cap="none" dirty="0" smtClean="0"/>
                  <a:t>4)</a:t>
                </a:r>
                <a14:m>
                  <m:oMath xmlns:m="http://schemas.openxmlformats.org/officeDocument/2006/math">
                    <m:r>
                      <a:rPr lang="en-US" sz="2000" b="1" i="1" cap="none" smtClean="0">
                        <a:latin typeface="Cambria Math"/>
                      </a:rPr>
                      <m:t>−</m:t>
                    </m:r>
                    <m:r>
                      <a:rPr lang="en-US" sz="2000" b="1" i="1" cap="none" smtClean="0">
                        <a:latin typeface="Cambria Math"/>
                      </a:rPr>
                      <m:t>𝟑</m:t>
                    </m:r>
                    <m:r>
                      <a:rPr lang="en-US" sz="2000" b="1" i="1" cap="none" smtClean="0">
                        <a:latin typeface="Cambria Math"/>
                      </a:rPr>
                      <m:t>𝒚</m:t>
                    </m:r>
                    <m:r>
                      <a:rPr lang="en-US" sz="2000" b="1" i="1" cap="none" smtClean="0">
                        <a:latin typeface="Cambria Math"/>
                      </a:rPr>
                      <m:t>+</m:t>
                    </m:r>
                    <m:r>
                      <a:rPr lang="en-US" sz="2000" b="1" i="1" cap="none" smtClean="0">
                        <a:latin typeface="Cambria Math"/>
                      </a:rPr>
                      <m:t>𝟔</m:t>
                    </m:r>
                    <m:r>
                      <a:rPr lang="en-US" sz="2000" b="1" i="1" cap="none" smtClean="0">
                        <a:latin typeface="Cambria Math"/>
                      </a:rPr>
                      <m:t>𝒙</m:t>
                    </m:r>
                    <m:r>
                      <a:rPr lang="en-US" sz="2000" b="1" i="1" cap="none" smtClean="0">
                        <a:latin typeface="Cambria Math"/>
                      </a:rPr>
                      <m:t>=</m:t>
                    </m:r>
                    <m:r>
                      <a:rPr lang="en-US" sz="2000" b="1" i="1" cap="none" smtClean="0">
                        <a:latin typeface="Cambria Math"/>
                      </a:rPr>
                      <m:t>𝟏𝟖</m:t>
                    </m:r>
                  </m:oMath>
                </a14:m>
                <a:endParaRPr lang="en-US" sz="2000" cap="none" dirty="0" smtClean="0"/>
              </a:p>
              <a:p>
                <a:pPr algn="l"/>
                <a:endParaRPr lang="en-US" sz="2000" cap="none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304800" y="609600"/>
                <a:ext cx="8534400" cy="5715000"/>
              </a:xfrm>
              <a:blipFill rotWithShape="1">
                <a:blip r:embed="rId3"/>
                <a:stretch>
                  <a:fillRect l="-714" t="-6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r>
              <a:rPr lang="en-US" dirty="0" smtClean="0"/>
              <a:t>Monday, December 3, 2012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257800" y="3936831"/>
            <a:ext cx="3352800" cy="10156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Have a signed Ch. 9 Test to show me?  </a:t>
            </a:r>
          </a:p>
          <a:p>
            <a:pPr algn="ctr"/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Have it out on your desk!</a:t>
            </a:r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1"/>
            <a:ext cx="7696200" cy="68580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cs typeface="Arial" charset="0"/>
              </a:rPr>
              <a:t>§11.1 </a:t>
            </a:r>
            <a:r>
              <a:rPr lang="en-US" sz="4000" dirty="0">
                <a:cs typeface="Arial" charset="0"/>
              </a:rPr>
              <a:t>Graphing Linear Equations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657600"/>
          </a:xfrm>
        </p:spPr>
        <p:txBody>
          <a:bodyPr/>
          <a:lstStyle/>
          <a:p>
            <a:r>
              <a:rPr lang="en-US" dirty="0"/>
              <a:t>For any equation with an </a:t>
            </a:r>
            <a:r>
              <a:rPr lang="en-US" i="1" dirty="0"/>
              <a:t>x</a:t>
            </a:r>
            <a:r>
              <a:rPr lang="en-US" dirty="0"/>
              <a:t> and a </a:t>
            </a:r>
            <a:r>
              <a:rPr lang="en-US" i="1" dirty="0"/>
              <a:t>y</a:t>
            </a:r>
            <a:r>
              <a:rPr lang="en-US" dirty="0"/>
              <a:t>, there are many solutions that fit the equation.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Each solution can be written as an ordered pair: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(-</a:t>
            </a:r>
            <a:r>
              <a:rPr lang="en-US" dirty="0"/>
              <a:t>3, -10), (13, 6), and (0, -7)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752600" y="2500312"/>
          <a:ext cx="17303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4" imgW="622080" imgH="203040" progId="Equation.DSMT4">
                  <p:embed/>
                </p:oleObj>
              </mc:Choice>
              <mc:Fallback>
                <p:oleObj name="Equation" r:id="rId4" imgW="622080" imgH="203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500312"/>
                        <a:ext cx="1730375" cy="56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524000" y="2881312"/>
          <a:ext cx="2411413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6" imgW="1041120" imgH="203040" progId="Equation.DSMT4">
                  <p:embed/>
                </p:oleObj>
              </mc:Choice>
              <mc:Fallback>
                <p:oleObj name="Equation" r:id="rId6" imgW="1041120" imgH="203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881312"/>
                        <a:ext cx="2411413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616450" y="2492375"/>
          <a:ext cx="11176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8" imgW="482400" imgH="190440" progId="Equation.DSMT4">
                  <p:embed/>
                </p:oleObj>
              </mc:Choice>
              <mc:Fallback>
                <p:oleObj name="Equation" r:id="rId8" imgW="482400" imgH="190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6450" y="2492375"/>
                        <a:ext cx="1117600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791200" y="2476500"/>
          <a:ext cx="9112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10" imgW="393480" imgH="203040" progId="Equation.DSMT4">
                  <p:embed/>
                </p:oleObj>
              </mc:Choice>
              <mc:Fallback>
                <p:oleObj name="Equation" r:id="rId10" imgW="393480" imgH="203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476500"/>
                        <a:ext cx="911225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724400" y="2895600"/>
          <a:ext cx="941388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12" imgW="406080" imgH="190440" progId="Equation.DSMT4">
                  <p:embed/>
                </p:oleObj>
              </mc:Choice>
              <mc:Fallback>
                <p:oleObj name="Equation" r:id="rId12" imgW="406080" imgH="190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895600"/>
                        <a:ext cx="941388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638800" y="2879725"/>
          <a:ext cx="108743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Equation" r:id="rId14" imgW="469800" imgH="203040" progId="Equation.DSMT4">
                  <p:embed/>
                </p:oleObj>
              </mc:Choice>
              <mc:Fallback>
                <p:oleObj name="Equation" r:id="rId14" imgW="469800" imgH="203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879725"/>
                        <a:ext cx="1087438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304800" y="5257800"/>
            <a:ext cx="85296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75000"/>
              <a:buFont typeface="Wingdings" pitchFamily="2" charset="2"/>
              <a:buChar char="l"/>
            </a:pPr>
            <a:r>
              <a:rPr lang="en-US" sz="32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A graph of an equation is simply a picture of </a:t>
            </a:r>
            <a:br>
              <a:rPr lang="en-US" sz="3200" dirty="0">
                <a:effectLst>
                  <a:outerShdw blurRad="38100" dist="38100" dir="2700000" algn="tl">
                    <a:srgbClr val="010199"/>
                  </a:outerShdw>
                </a:effectLst>
              </a:rPr>
            </a:br>
            <a:r>
              <a:rPr lang="en-US" sz="3200" i="1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all</a:t>
            </a:r>
            <a:r>
              <a:rPr lang="en-US" sz="32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 solutions of an equation.</a:t>
            </a:r>
          </a:p>
        </p:txBody>
      </p:sp>
      <p:pic>
        <p:nvPicPr>
          <p:cNvPr id="8204" name="Picture 12" descr="MCj04404280000[1]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 flipH="1">
            <a:off x="6400800" y="914400"/>
            <a:ext cx="796925" cy="838200"/>
          </a:xfrm>
          <a:prstGeom prst="rect">
            <a:avLst/>
          </a:prstGeom>
          <a:noFill/>
        </p:spPr>
      </p:pic>
      <p:sp>
        <p:nvSpPr>
          <p:cNvPr id="8205" name="AutoShape 13"/>
          <p:cNvSpPr>
            <a:spLocks noChangeArrowheads="1"/>
          </p:cNvSpPr>
          <p:nvPr/>
        </p:nvSpPr>
        <p:spPr bwMode="auto">
          <a:xfrm>
            <a:off x="7391400" y="0"/>
            <a:ext cx="1752600" cy="1295400"/>
          </a:xfrm>
          <a:prstGeom prst="cloudCallout">
            <a:avLst>
              <a:gd name="adj1" fmla="val -73290"/>
              <a:gd name="adj2" fmla="val 2250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I should write this down!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  <p:bldP spid="8203" grpId="0"/>
      <p:bldP spid="820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you tell if an equation is linear?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Graph it:</a:t>
            </a:r>
          </a:p>
          <a:p>
            <a:pPr lvl="1"/>
            <a:r>
              <a:rPr lang="en-US" dirty="0" smtClean="0"/>
              <a:t>Does it make a straight line?  Then it’s linear!</a:t>
            </a:r>
          </a:p>
          <a:p>
            <a:r>
              <a:rPr lang="en-US" dirty="0" smtClean="0"/>
              <a:t>Look at the variables:</a:t>
            </a:r>
          </a:p>
          <a:p>
            <a:pPr lvl="1"/>
            <a:r>
              <a:rPr lang="en-US" dirty="0" smtClean="0"/>
              <a:t>If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have exponents of 1 each, then it’s linear!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 the equation.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676388"/>
              </p:ext>
            </p:extLst>
          </p:nvPr>
        </p:nvGraphicFramePr>
        <p:xfrm>
          <a:off x="1143000" y="1295400"/>
          <a:ext cx="17303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4" imgW="622080" imgH="203040" progId="Equation.DSMT4">
                  <p:embed/>
                </p:oleObj>
              </mc:Choice>
              <mc:Fallback>
                <p:oleObj name="Equation" r:id="rId4" imgW="622080" imgH="203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295400"/>
                        <a:ext cx="1730375" cy="56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2514600" y="3505200"/>
            <a:ext cx="556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4343400" y="1905000"/>
            <a:ext cx="0" cy="495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304800" y="1630362"/>
            <a:ext cx="5118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dirty="0">
                <a:effectLst>
                  <a:outerShdw blurRad="38100" dist="38100" dir="2700000" algn="tl">
                    <a:srgbClr val="010199"/>
                  </a:outerShdw>
                </a:effectLst>
              </a:rPr>
              <a:t>(-3, -10), (13, 6), and (0, -7)</a:t>
            </a: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41148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38862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36576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>
            <a:off x="34290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3200400" y="3200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29718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27432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>
            <a:off x="52578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50292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5" name="Line 19"/>
          <p:cNvSpPr>
            <a:spLocks noChangeShapeType="1"/>
          </p:cNvSpPr>
          <p:nvPr/>
        </p:nvSpPr>
        <p:spPr bwMode="auto">
          <a:xfrm>
            <a:off x="48006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6" name="Line 20"/>
          <p:cNvSpPr>
            <a:spLocks noChangeShapeType="1"/>
          </p:cNvSpPr>
          <p:nvPr/>
        </p:nvSpPr>
        <p:spPr bwMode="auto">
          <a:xfrm>
            <a:off x="45720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7" name="Line 21"/>
          <p:cNvSpPr>
            <a:spLocks noChangeShapeType="1"/>
          </p:cNvSpPr>
          <p:nvPr/>
        </p:nvSpPr>
        <p:spPr bwMode="auto">
          <a:xfrm>
            <a:off x="5486400" y="3200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64008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61722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59436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>
            <a:off x="57150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>
            <a:off x="6629400" y="3200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>
            <a:off x="75438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>
            <a:off x="73152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5" name="Line 29"/>
          <p:cNvSpPr>
            <a:spLocks noChangeShapeType="1"/>
          </p:cNvSpPr>
          <p:nvPr/>
        </p:nvSpPr>
        <p:spPr bwMode="auto">
          <a:xfrm>
            <a:off x="70866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6" name="Line 30"/>
          <p:cNvSpPr>
            <a:spLocks noChangeShapeType="1"/>
          </p:cNvSpPr>
          <p:nvPr/>
        </p:nvSpPr>
        <p:spPr bwMode="auto">
          <a:xfrm>
            <a:off x="68580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7" name="Line 31"/>
          <p:cNvSpPr>
            <a:spLocks noChangeShapeType="1"/>
          </p:cNvSpPr>
          <p:nvPr/>
        </p:nvSpPr>
        <p:spPr bwMode="auto">
          <a:xfrm>
            <a:off x="7772400" y="3200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8" name="Line 32"/>
          <p:cNvSpPr>
            <a:spLocks noChangeShapeType="1"/>
          </p:cNvSpPr>
          <p:nvPr/>
        </p:nvSpPr>
        <p:spPr bwMode="auto">
          <a:xfrm>
            <a:off x="4267200" y="4419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9" name="Line 33"/>
          <p:cNvSpPr>
            <a:spLocks noChangeShapeType="1"/>
          </p:cNvSpPr>
          <p:nvPr/>
        </p:nvSpPr>
        <p:spPr bwMode="auto">
          <a:xfrm>
            <a:off x="4267200" y="4191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50" name="Line 34"/>
          <p:cNvSpPr>
            <a:spLocks noChangeShapeType="1"/>
          </p:cNvSpPr>
          <p:nvPr/>
        </p:nvSpPr>
        <p:spPr bwMode="auto">
          <a:xfrm>
            <a:off x="4267200" y="3962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51" name="Line 35"/>
          <p:cNvSpPr>
            <a:spLocks noChangeShapeType="1"/>
          </p:cNvSpPr>
          <p:nvPr/>
        </p:nvSpPr>
        <p:spPr bwMode="auto">
          <a:xfrm>
            <a:off x="4267200" y="3733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52" name="Line 36"/>
          <p:cNvSpPr>
            <a:spLocks noChangeShapeType="1"/>
          </p:cNvSpPr>
          <p:nvPr/>
        </p:nvSpPr>
        <p:spPr bwMode="auto">
          <a:xfrm>
            <a:off x="4114800" y="3505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53" name="Line 37"/>
          <p:cNvSpPr>
            <a:spLocks noChangeShapeType="1"/>
          </p:cNvSpPr>
          <p:nvPr/>
        </p:nvSpPr>
        <p:spPr bwMode="auto">
          <a:xfrm>
            <a:off x="4267200" y="3276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54" name="Line 38"/>
          <p:cNvSpPr>
            <a:spLocks noChangeShapeType="1"/>
          </p:cNvSpPr>
          <p:nvPr/>
        </p:nvSpPr>
        <p:spPr bwMode="auto">
          <a:xfrm>
            <a:off x="4267200" y="3048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55" name="Line 39"/>
          <p:cNvSpPr>
            <a:spLocks noChangeShapeType="1"/>
          </p:cNvSpPr>
          <p:nvPr/>
        </p:nvSpPr>
        <p:spPr bwMode="auto">
          <a:xfrm>
            <a:off x="4267200" y="2819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56" name="Line 40"/>
          <p:cNvSpPr>
            <a:spLocks noChangeShapeType="1"/>
          </p:cNvSpPr>
          <p:nvPr/>
        </p:nvSpPr>
        <p:spPr bwMode="auto">
          <a:xfrm>
            <a:off x="4267200" y="2590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57" name="Line 41"/>
          <p:cNvSpPr>
            <a:spLocks noChangeShapeType="1"/>
          </p:cNvSpPr>
          <p:nvPr/>
        </p:nvSpPr>
        <p:spPr bwMode="auto">
          <a:xfrm>
            <a:off x="4114800" y="2362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58" name="Line 42"/>
          <p:cNvSpPr>
            <a:spLocks noChangeShapeType="1"/>
          </p:cNvSpPr>
          <p:nvPr/>
        </p:nvSpPr>
        <p:spPr bwMode="auto">
          <a:xfrm>
            <a:off x="4267200" y="5562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59" name="Line 43"/>
          <p:cNvSpPr>
            <a:spLocks noChangeShapeType="1"/>
          </p:cNvSpPr>
          <p:nvPr/>
        </p:nvSpPr>
        <p:spPr bwMode="auto">
          <a:xfrm>
            <a:off x="4267200" y="5334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0" name="Line 44"/>
          <p:cNvSpPr>
            <a:spLocks noChangeShapeType="1"/>
          </p:cNvSpPr>
          <p:nvPr/>
        </p:nvSpPr>
        <p:spPr bwMode="auto">
          <a:xfrm>
            <a:off x="4267200" y="5105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1" name="Line 45"/>
          <p:cNvSpPr>
            <a:spLocks noChangeShapeType="1"/>
          </p:cNvSpPr>
          <p:nvPr/>
        </p:nvSpPr>
        <p:spPr bwMode="auto">
          <a:xfrm>
            <a:off x="4267200" y="4876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2" name="Line 46"/>
          <p:cNvSpPr>
            <a:spLocks noChangeShapeType="1"/>
          </p:cNvSpPr>
          <p:nvPr/>
        </p:nvSpPr>
        <p:spPr bwMode="auto">
          <a:xfrm>
            <a:off x="4114800" y="5791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4" name="Line 48"/>
          <p:cNvSpPr>
            <a:spLocks noChangeShapeType="1"/>
          </p:cNvSpPr>
          <p:nvPr/>
        </p:nvSpPr>
        <p:spPr bwMode="auto">
          <a:xfrm>
            <a:off x="4267200" y="6477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5" name="Line 49"/>
          <p:cNvSpPr>
            <a:spLocks noChangeShapeType="1"/>
          </p:cNvSpPr>
          <p:nvPr/>
        </p:nvSpPr>
        <p:spPr bwMode="auto">
          <a:xfrm>
            <a:off x="4267200" y="6248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6" name="Line 50"/>
          <p:cNvSpPr>
            <a:spLocks noChangeShapeType="1"/>
          </p:cNvSpPr>
          <p:nvPr/>
        </p:nvSpPr>
        <p:spPr bwMode="auto">
          <a:xfrm>
            <a:off x="4267200" y="6019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9" name="Line 53"/>
          <p:cNvSpPr>
            <a:spLocks noChangeShapeType="1"/>
          </p:cNvSpPr>
          <p:nvPr/>
        </p:nvSpPr>
        <p:spPr bwMode="auto">
          <a:xfrm>
            <a:off x="4114800" y="4648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71" name="Line 55"/>
          <p:cNvSpPr>
            <a:spLocks noChangeShapeType="1"/>
          </p:cNvSpPr>
          <p:nvPr/>
        </p:nvSpPr>
        <p:spPr bwMode="auto">
          <a:xfrm>
            <a:off x="4267200" y="2133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73" name="Line 57"/>
          <p:cNvSpPr>
            <a:spLocks noChangeShapeType="1"/>
          </p:cNvSpPr>
          <p:nvPr/>
        </p:nvSpPr>
        <p:spPr bwMode="auto">
          <a:xfrm flipV="1">
            <a:off x="2819400" y="1828800"/>
            <a:ext cx="4800600" cy="480060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74" name="Text Box 58"/>
          <p:cNvSpPr txBox="1">
            <a:spLocks noChangeArrowheads="1"/>
          </p:cNvSpPr>
          <p:nvPr/>
        </p:nvSpPr>
        <p:spPr bwMode="auto">
          <a:xfrm>
            <a:off x="8001000" y="32766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latin typeface="Times New Roman" pitchFamily="18" charset="0"/>
              </a:rPr>
              <a:t>x</a:t>
            </a:r>
          </a:p>
        </p:txBody>
      </p:sp>
      <p:sp>
        <p:nvSpPr>
          <p:cNvPr id="9275" name="Text Box 59"/>
          <p:cNvSpPr txBox="1">
            <a:spLocks noChangeArrowheads="1"/>
          </p:cNvSpPr>
          <p:nvPr/>
        </p:nvSpPr>
        <p:spPr bwMode="auto">
          <a:xfrm>
            <a:off x="4419600" y="64008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latin typeface="Times New Roman" pitchFamily="18" charset="0"/>
              </a:rPr>
              <a:t>y</a:t>
            </a:r>
          </a:p>
        </p:txBody>
      </p:sp>
      <p:sp>
        <p:nvSpPr>
          <p:cNvPr id="9277" name="Freeform 61"/>
          <p:cNvSpPr>
            <a:spLocks/>
          </p:cNvSpPr>
          <p:nvPr/>
        </p:nvSpPr>
        <p:spPr bwMode="auto">
          <a:xfrm>
            <a:off x="4114800" y="32004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78" name="Freeform 62"/>
          <p:cNvSpPr>
            <a:spLocks/>
          </p:cNvSpPr>
          <p:nvPr/>
        </p:nvSpPr>
        <p:spPr bwMode="auto">
          <a:xfrm>
            <a:off x="3886200" y="32004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79" name="Freeform 63"/>
          <p:cNvSpPr>
            <a:spLocks/>
          </p:cNvSpPr>
          <p:nvPr/>
        </p:nvSpPr>
        <p:spPr bwMode="auto">
          <a:xfrm>
            <a:off x="3657600" y="32004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81" name="Line 65"/>
          <p:cNvSpPr>
            <a:spLocks noChangeShapeType="1"/>
          </p:cNvSpPr>
          <p:nvPr/>
        </p:nvSpPr>
        <p:spPr bwMode="auto">
          <a:xfrm>
            <a:off x="3657600" y="3048000"/>
            <a:ext cx="0" cy="350520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82" name="Freeform 66"/>
          <p:cNvSpPr>
            <a:spLocks/>
          </p:cNvSpPr>
          <p:nvPr/>
        </p:nvSpPr>
        <p:spPr bwMode="auto">
          <a:xfrm rot="15878650">
            <a:off x="3390900" y="34671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83" name="Freeform 67"/>
          <p:cNvSpPr>
            <a:spLocks/>
          </p:cNvSpPr>
          <p:nvPr/>
        </p:nvSpPr>
        <p:spPr bwMode="auto">
          <a:xfrm rot="15878650">
            <a:off x="3390900" y="36957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84" name="Freeform 68"/>
          <p:cNvSpPr>
            <a:spLocks/>
          </p:cNvSpPr>
          <p:nvPr/>
        </p:nvSpPr>
        <p:spPr bwMode="auto">
          <a:xfrm rot="15878650">
            <a:off x="3390900" y="39243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85" name="Freeform 69"/>
          <p:cNvSpPr>
            <a:spLocks/>
          </p:cNvSpPr>
          <p:nvPr/>
        </p:nvSpPr>
        <p:spPr bwMode="auto">
          <a:xfrm rot="15878650">
            <a:off x="3390900" y="41529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86" name="Freeform 70"/>
          <p:cNvSpPr>
            <a:spLocks/>
          </p:cNvSpPr>
          <p:nvPr/>
        </p:nvSpPr>
        <p:spPr bwMode="auto">
          <a:xfrm rot="15878650">
            <a:off x="3390900" y="43815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87" name="Freeform 71"/>
          <p:cNvSpPr>
            <a:spLocks/>
          </p:cNvSpPr>
          <p:nvPr/>
        </p:nvSpPr>
        <p:spPr bwMode="auto">
          <a:xfrm rot="15878650">
            <a:off x="3390900" y="46101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88" name="Freeform 72"/>
          <p:cNvSpPr>
            <a:spLocks/>
          </p:cNvSpPr>
          <p:nvPr/>
        </p:nvSpPr>
        <p:spPr bwMode="auto">
          <a:xfrm rot="15878650">
            <a:off x="3390900" y="48387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89" name="Freeform 73"/>
          <p:cNvSpPr>
            <a:spLocks/>
          </p:cNvSpPr>
          <p:nvPr/>
        </p:nvSpPr>
        <p:spPr bwMode="auto">
          <a:xfrm rot="15878650">
            <a:off x="3390900" y="50673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90" name="Freeform 74"/>
          <p:cNvSpPr>
            <a:spLocks/>
          </p:cNvSpPr>
          <p:nvPr/>
        </p:nvSpPr>
        <p:spPr bwMode="auto">
          <a:xfrm rot="15878650">
            <a:off x="3390900" y="52959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91" name="Freeform 75"/>
          <p:cNvSpPr>
            <a:spLocks/>
          </p:cNvSpPr>
          <p:nvPr/>
        </p:nvSpPr>
        <p:spPr bwMode="auto">
          <a:xfrm rot="15878650">
            <a:off x="3390900" y="55245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8" name="Oval 52"/>
          <p:cNvSpPr>
            <a:spLocks noChangeArrowheads="1"/>
          </p:cNvSpPr>
          <p:nvPr/>
        </p:nvSpPr>
        <p:spPr bwMode="auto">
          <a:xfrm>
            <a:off x="3581400" y="5730875"/>
            <a:ext cx="136525" cy="1365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92" name="Freeform 76"/>
          <p:cNvSpPr>
            <a:spLocks/>
          </p:cNvSpPr>
          <p:nvPr/>
        </p:nvSpPr>
        <p:spPr bwMode="auto">
          <a:xfrm flipH="1">
            <a:off x="4343400" y="32004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93" name="Freeform 77"/>
          <p:cNvSpPr>
            <a:spLocks/>
          </p:cNvSpPr>
          <p:nvPr/>
        </p:nvSpPr>
        <p:spPr bwMode="auto">
          <a:xfrm flipH="1">
            <a:off x="4572000" y="32004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94" name="Freeform 78"/>
          <p:cNvSpPr>
            <a:spLocks/>
          </p:cNvSpPr>
          <p:nvPr/>
        </p:nvSpPr>
        <p:spPr bwMode="auto">
          <a:xfrm flipH="1">
            <a:off x="4800600" y="32004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95" name="Freeform 79"/>
          <p:cNvSpPr>
            <a:spLocks/>
          </p:cNvSpPr>
          <p:nvPr/>
        </p:nvSpPr>
        <p:spPr bwMode="auto">
          <a:xfrm flipH="1">
            <a:off x="5029200" y="32004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96" name="Freeform 80"/>
          <p:cNvSpPr>
            <a:spLocks/>
          </p:cNvSpPr>
          <p:nvPr/>
        </p:nvSpPr>
        <p:spPr bwMode="auto">
          <a:xfrm flipH="1">
            <a:off x="5257800" y="32004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97" name="Freeform 81"/>
          <p:cNvSpPr>
            <a:spLocks/>
          </p:cNvSpPr>
          <p:nvPr/>
        </p:nvSpPr>
        <p:spPr bwMode="auto">
          <a:xfrm flipH="1">
            <a:off x="5486400" y="32004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98" name="Freeform 82"/>
          <p:cNvSpPr>
            <a:spLocks/>
          </p:cNvSpPr>
          <p:nvPr/>
        </p:nvSpPr>
        <p:spPr bwMode="auto">
          <a:xfrm flipH="1">
            <a:off x="5715000" y="32004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99" name="Freeform 83"/>
          <p:cNvSpPr>
            <a:spLocks/>
          </p:cNvSpPr>
          <p:nvPr/>
        </p:nvSpPr>
        <p:spPr bwMode="auto">
          <a:xfrm flipH="1">
            <a:off x="5943600" y="32004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00" name="Freeform 84"/>
          <p:cNvSpPr>
            <a:spLocks/>
          </p:cNvSpPr>
          <p:nvPr/>
        </p:nvSpPr>
        <p:spPr bwMode="auto">
          <a:xfrm flipH="1">
            <a:off x="6172200" y="32004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01" name="Freeform 85"/>
          <p:cNvSpPr>
            <a:spLocks/>
          </p:cNvSpPr>
          <p:nvPr/>
        </p:nvSpPr>
        <p:spPr bwMode="auto">
          <a:xfrm flipH="1">
            <a:off x="6400800" y="32004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02" name="Freeform 86"/>
          <p:cNvSpPr>
            <a:spLocks/>
          </p:cNvSpPr>
          <p:nvPr/>
        </p:nvSpPr>
        <p:spPr bwMode="auto">
          <a:xfrm flipH="1">
            <a:off x="6629400" y="32004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03" name="Freeform 87"/>
          <p:cNvSpPr>
            <a:spLocks/>
          </p:cNvSpPr>
          <p:nvPr/>
        </p:nvSpPr>
        <p:spPr bwMode="auto">
          <a:xfrm flipH="1">
            <a:off x="6858000" y="32004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04" name="Freeform 88"/>
          <p:cNvSpPr>
            <a:spLocks/>
          </p:cNvSpPr>
          <p:nvPr/>
        </p:nvSpPr>
        <p:spPr bwMode="auto">
          <a:xfrm flipH="1">
            <a:off x="7086600" y="32004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05" name="Line 89"/>
          <p:cNvSpPr>
            <a:spLocks noChangeShapeType="1"/>
          </p:cNvSpPr>
          <p:nvPr/>
        </p:nvSpPr>
        <p:spPr bwMode="auto">
          <a:xfrm>
            <a:off x="7315200" y="1676400"/>
            <a:ext cx="0" cy="350520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06" name="Freeform 90"/>
          <p:cNvSpPr>
            <a:spLocks/>
          </p:cNvSpPr>
          <p:nvPr/>
        </p:nvSpPr>
        <p:spPr bwMode="auto">
          <a:xfrm rot="15878650" flipH="1" flipV="1">
            <a:off x="7353300" y="32385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07" name="Freeform 91"/>
          <p:cNvSpPr>
            <a:spLocks/>
          </p:cNvSpPr>
          <p:nvPr/>
        </p:nvSpPr>
        <p:spPr bwMode="auto">
          <a:xfrm rot="15878650" flipH="1" flipV="1">
            <a:off x="7353300" y="30099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08" name="Freeform 92"/>
          <p:cNvSpPr>
            <a:spLocks/>
          </p:cNvSpPr>
          <p:nvPr/>
        </p:nvSpPr>
        <p:spPr bwMode="auto">
          <a:xfrm rot="15878650" flipH="1" flipV="1">
            <a:off x="7353300" y="27813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09" name="Freeform 93"/>
          <p:cNvSpPr>
            <a:spLocks/>
          </p:cNvSpPr>
          <p:nvPr/>
        </p:nvSpPr>
        <p:spPr bwMode="auto">
          <a:xfrm rot="15878650" flipH="1" flipV="1">
            <a:off x="7353300" y="25527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0" name="Freeform 94"/>
          <p:cNvSpPr>
            <a:spLocks/>
          </p:cNvSpPr>
          <p:nvPr/>
        </p:nvSpPr>
        <p:spPr bwMode="auto">
          <a:xfrm rot="15878650" flipH="1" flipV="1">
            <a:off x="7353300" y="23241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1" name="Freeform 95"/>
          <p:cNvSpPr>
            <a:spLocks/>
          </p:cNvSpPr>
          <p:nvPr/>
        </p:nvSpPr>
        <p:spPr bwMode="auto">
          <a:xfrm rot="15878650" flipH="1" flipV="1">
            <a:off x="7353300" y="20955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70" name="Oval 54"/>
          <p:cNvSpPr>
            <a:spLocks noChangeArrowheads="1"/>
          </p:cNvSpPr>
          <p:nvPr/>
        </p:nvSpPr>
        <p:spPr bwMode="auto">
          <a:xfrm>
            <a:off x="7254875" y="2057400"/>
            <a:ext cx="136525" cy="1365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2" name="Freeform 96"/>
          <p:cNvSpPr>
            <a:spLocks/>
          </p:cNvSpPr>
          <p:nvPr/>
        </p:nvSpPr>
        <p:spPr bwMode="auto">
          <a:xfrm rot="15878650">
            <a:off x="4076700" y="34671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3" name="Freeform 97"/>
          <p:cNvSpPr>
            <a:spLocks/>
          </p:cNvSpPr>
          <p:nvPr/>
        </p:nvSpPr>
        <p:spPr bwMode="auto">
          <a:xfrm rot="15878650">
            <a:off x="4076700" y="36957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4" name="Freeform 98"/>
          <p:cNvSpPr>
            <a:spLocks/>
          </p:cNvSpPr>
          <p:nvPr/>
        </p:nvSpPr>
        <p:spPr bwMode="auto">
          <a:xfrm rot="15878650">
            <a:off x="4076700" y="39243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5" name="Freeform 99"/>
          <p:cNvSpPr>
            <a:spLocks/>
          </p:cNvSpPr>
          <p:nvPr/>
        </p:nvSpPr>
        <p:spPr bwMode="auto">
          <a:xfrm rot="15878650">
            <a:off x="4076700" y="41529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6" name="Freeform 100"/>
          <p:cNvSpPr>
            <a:spLocks/>
          </p:cNvSpPr>
          <p:nvPr/>
        </p:nvSpPr>
        <p:spPr bwMode="auto">
          <a:xfrm rot="15878650">
            <a:off x="4076700" y="43815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7" name="Freeform 101"/>
          <p:cNvSpPr>
            <a:spLocks/>
          </p:cNvSpPr>
          <p:nvPr/>
        </p:nvSpPr>
        <p:spPr bwMode="auto">
          <a:xfrm rot="15878650">
            <a:off x="4076700" y="46101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18" name="Freeform 102"/>
          <p:cNvSpPr>
            <a:spLocks/>
          </p:cNvSpPr>
          <p:nvPr/>
        </p:nvSpPr>
        <p:spPr bwMode="auto">
          <a:xfrm rot="15878650">
            <a:off x="4076700" y="4838700"/>
            <a:ext cx="228600" cy="304800"/>
          </a:xfrm>
          <a:custGeom>
            <a:avLst/>
            <a:gdLst/>
            <a:ahLst/>
            <a:cxnLst>
              <a:cxn ang="0">
                <a:pos x="144" y="192"/>
              </a:cxn>
              <a:cxn ang="0">
                <a:pos x="96" y="0"/>
              </a:cxn>
              <a:cxn ang="0">
                <a:pos x="0" y="192"/>
              </a:cxn>
            </a:cxnLst>
            <a:rect l="0" t="0" r="r" b="b"/>
            <a:pathLst>
              <a:path w="144" h="192">
                <a:moveTo>
                  <a:pt x="144" y="192"/>
                </a:moveTo>
                <a:cubicBezTo>
                  <a:pt x="132" y="96"/>
                  <a:pt x="120" y="0"/>
                  <a:pt x="96" y="0"/>
                </a:cubicBezTo>
                <a:cubicBezTo>
                  <a:pt x="72" y="0"/>
                  <a:pt x="16" y="160"/>
                  <a:pt x="0" y="192"/>
                </a:cubicBezTo>
              </a:path>
            </a:pathLst>
          </a:custGeom>
          <a:noFill/>
          <a:ln w="38100" cmpd="sng">
            <a:solidFill>
              <a:schemeClr val="accent4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72" name="Oval 56"/>
          <p:cNvSpPr>
            <a:spLocks noChangeArrowheads="1"/>
          </p:cNvSpPr>
          <p:nvPr/>
        </p:nvSpPr>
        <p:spPr bwMode="auto">
          <a:xfrm>
            <a:off x="4283075" y="5045075"/>
            <a:ext cx="136525" cy="1365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" name="Line 103"/>
          <p:cNvSpPr>
            <a:spLocks noChangeShapeType="1"/>
          </p:cNvSpPr>
          <p:nvPr/>
        </p:nvSpPr>
        <p:spPr bwMode="auto">
          <a:xfrm flipH="1" flipV="1">
            <a:off x="5181600" y="4343400"/>
            <a:ext cx="1143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20" name="Text Box 104"/>
          <p:cNvSpPr txBox="1">
            <a:spLocks noChangeArrowheads="1"/>
          </p:cNvSpPr>
          <p:nvPr/>
        </p:nvSpPr>
        <p:spPr bwMode="auto">
          <a:xfrm>
            <a:off x="6248400" y="4953000"/>
            <a:ext cx="2895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This line represents ALL the points that satisfy the equation </a:t>
            </a:r>
            <a:r>
              <a:rPr lang="en-US" sz="2400" i="1" dirty="0"/>
              <a:t>y</a:t>
            </a:r>
            <a:r>
              <a:rPr lang="en-US" sz="2400" dirty="0"/>
              <a:t> = </a:t>
            </a:r>
            <a:r>
              <a:rPr lang="en-US" sz="2400" i="1" dirty="0"/>
              <a:t>x</a:t>
            </a:r>
            <a:r>
              <a:rPr lang="en-US" sz="2400" dirty="0"/>
              <a:t> – 7.</a:t>
            </a:r>
          </a:p>
        </p:txBody>
      </p:sp>
      <p:pic>
        <p:nvPicPr>
          <p:cNvPr id="9321" name="Picture 105" descr="MCj0440424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2000" y="5853113"/>
            <a:ext cx="1219200" cy="1004887"/>
          </a:xfrm>
          <a:prstGeom prst="rect">
            <a:avLst/>
          </a:prstGeom>
          <a:noFill/>
        </p:spPr>
      </p:pic>
      <p:sp>
        <p:nvSpPr>
          <p:cNvPr id="9322" name="AutoShape 106"/>
          <p:cNvSpPr>
            <a:spLocks noChangeArrowheads="1"/>
          </p:cNvSpPr>
          <p:nvPr/>
        </p:nvSpPr>
        <p:spPr bwMode="auto">
          <a:xfrm>
            <a:off x="0" y="3930650"/>
            <a:ext cx="1981200" cy="1295400"/>
          </a:xfrm>
          <a:prstGeom prst="cloudCallout">
            <a:avLst>
              <a:gd name="adj1" fmla="val 5690"/>
              <a:gd name="adj2" fmla="val 9791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I can just read along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9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9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9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9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9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9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9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9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500"/>
                                        <p:tgtEl>
                                          <p:spTgt spid="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9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9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9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9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9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9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9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9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9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9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9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9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9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7" dur="500"/>
                                        <p:tgtEl>
                                          <p:spTgt spid="9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0" dur="500" fill="hold"/>
                                        <p:tgtEl>
                                          <p:spTgt spid="9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500" fill="hold"/>
                                        <p:tgtEl>
                                          <p:spTgt spid="9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9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5" dur="5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5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9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500" fill="hold"/>
                                        <p:tgtEl>
                                          <p:spTgt spid="9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9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9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9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9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2" dur="500"/>
                                        <p:tgtEl>
                                          <p:spTgt spid="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7" dur="500"/>
                                        <p:tgtEl>
                                          <p:spTgt spid="9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500"/>
                            </p:stCondLst>
                            <p:childTnLst>
                              <p:par>
                                <p:cTn id="26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1" dur="500"/>
                                        <p:tgtEl>
                                          <p:spTgt spid="9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1000"/>
                            </p:stCondLst>
                            <p:childTnLst>
                              <p:par>
                                <p:cTn id="27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5" dur="500"/>
                                        <p:tgtEl>
                                          <p:spTgt spid="9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0" dur="500"/>
                                        <p:tgtEl>
                                          <p:spTgt spid="9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500"/>
                            </p:stCondLst>
                            <p:childTnLst>
                              <p:par>
                                <p:cTn id="2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4" dur="500"/>
                                        <p:tgtEl>
                                          <p:spTgt spid="9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1000"/>
                            </p:stCondLst>
                            <p:childTnLst>
                              <p:par>
                                <p:cTn id="2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8" dur="500"/>
                                        <p:tgtEl>
                                          <p:spTgt spid="9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1500"/>
                            </p:stCondLst>
                            <p:childTnLst>
                              <p:par>
                                <p:cTn id="29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2" dur="500"/>
                                        <p:tgtEl>
                                          <p:spTgt spid="9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2000"/>
                            </p:stCondLst>
                            <p:childTnLst>
                              <p:par>
                                <p:cTn id="29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6" dur="500"/>
                                        <p:tgtEl>
                                          <p:spTgt spid="9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2500"/>
                            </p:stCondLst>
                            <p:childTnLst>
                              <p:par>
                                <p:cTn id="29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0" dur="500"/>
                                        <p:tgtEl>
                                          <p:spTgt spid="9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3000"/>
                            </p:stCondLst>
                            <p:childTnLst>
                              <p:par>
                                <p:cTn id="30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4" dur="500"/>
                                        <p:tgtEl>
                                          <p:spTgt spid="9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3500"/>
                            </p:stCondLst>
                            <p:childTnLst>
                              <p:par>
                                <p:cTn id="30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8" dur="500"/>
                                        <p:tgtEl>
                                          <p:spTgt spid="9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4000"/>
                            </p:stCondLst>
                            <p:childTnLst>
                              <p:par>
                                <p:cTn id="3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2" dur="500"/>
                                        <p:tgtEl>
                                          <p:spTgt spid="9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4500"/>
                            </p:stCondLst>
                            <p:childTnLst>
                              <p:par>
                                <p:cTn id="3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6" dur="500"/>
                                        <p:tgtEl>
                                          <p:spTgt spid="9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5000"/>
                            </p:stCondLst>
                            <p:childTnLst>
                              <p:par>
                                <p:cTn id="3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0" dur="500"/>
                                        <p:tgtEl>
                                          <p:spTgt spid="9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5500"/>
                            </p:stCondLst>
                            <p:childTnLst>
                              <p:par>
                                <p:cTn id="3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4" dur="5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5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6" dur="500"/>
                                        <p:tgtEl>
                                          <p:spTgt spid="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0" dur="500"/>
                                        <p:tgtEl>
                                          <p:spTgt spid="92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3" dur="500"/>
                                        <p:tgtEl>
                                          <p:spTgt spid="9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6" dur="500"/>
                                        <p:tgtEl>
                                          <p:spTgt spid="9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9" dur="500"/>
                                        <p:tgtEl>
                                          <p:spTgt spid="92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2" dur="500"/>
                                        <p:tgtEl>
                                          <p:spTgt spid="9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5" dur="500"/>
                                        <p:tgtEl>
                                          <p:spTgt spid="9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8" dur="500"/>
                                        <p:tgtEl>
                                          <p:spTgt spid="92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1" dur="500"/>
                                        <p:tgtEl>
                                          <p:spTgt spid="9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4" dur="500"/>
                                        <p:tgtEl>
                                          <p:spTgt spid="92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7" dur="500"/>
                                        <p:tgtEl>
                                          <p:spTgt spid="92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0" dur="500"/>
                                        <p:tgtEl>
                                          <p:spTgt spid="9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3" dur="500"/>
                                        <p:tgtEl>
                                          <p:spTgt spid="92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6" dur="500"/>
                                        <p:tgtEl>
                                          <p:spTgt spid="9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9" dur="500"/>
                                        <p:tgtEl>
                                          <p:spTgt spid="9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5" dur="500"/>
                                        <p:tgtEl>
                                          <p:spTgt spid="9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500"/>
                            </p:stCondLst>
                            <p:childTnLst>
                              <p:par>
                                <p:cTn id="3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9" dur="500"/>
                                        <p:tgtEl>
                                          <p:spTgt spid="9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1000"/>
                            </p:stCondLst>
                            <p:childTnLst>
                              <p:par>
                                <p:cTn id="3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3" dur="500"/>
                                        <p:tgtEl>
                                          <p:spTgt spid="9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1500"/>
                            </p:stCondLst>
                            <p:childTnLst>
                              <p:par>
                                <p:cTn id="3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7" dur="500"/>
                                        <p:tgtEl>
                                          <p:spTgt spid="9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>
                            <p:stCondLst>
                              <p:cond delay="2000"/>
                            </p:stCondLst>
                            <p:childTnLst>
                              <p:par>
                                <p:cTn id="3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1" dur="500"/>
                                        <p:tgtEl>
                                          <p:spTgt spid="9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>
                            <p:stCondLst>
                              <p:cond delay="2500"/>
                            </p:stCondLst>
                            <p:childTnLst>
                              <p:par>
                                <p:cTn id="3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5" dur="500"/>
                                        <p:tgtEl>
                                          <p:spTgt spid="9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6" fill="hold">
                            <p:stCondLst>
                              <p:cond delay="3000"/>
                            </p:stCondLst>
                            <p:childTnLst>
                              <p:par>
                                <p:cTn id="3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9" dur="500"/>
                                        <p:tgtEl>
                                          <p:spTgt spid="9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0" fill="hold">
                            <p:stCondLst>
                              <p:cond delay="3500"/>
                            </p:stCondLst>
                            <p:childTnLst>
                              <p:par>
                                <p:cTn id="4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3" dur="500"/>
                                        <p:tgtEl>
                                          <p:spTgt spid="9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>
                            <p:stCondLst>
                              <p:cond delay="4000"/>
                            </p:stCondLst>
                            <p:childTnLst>
                              <p:par>
                                <p:cTn id="4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7" dur="500"/>
                                        <p:tgtEl>
                                          <p:spTgt spid="9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8" fill="hold">
                            <p:stCondLst>
                              <p:cond delay="4500"/>
                            </p:stCondLst>
                            <p:childTnLst>
                              <p:par>
                                <p:cTn id="4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1" dur="500"/>
                                        <p:tgtEl>
                                          <p:spTgt spid="9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>
                            <p:stCondLst>
                              <p:cond delay="5000"/>
                            </p:stCondLst>
                            <p:childTnLst>
                              <p:par>
                                <p:cTn id="4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5" dur="500"/>
                                        <p:tgtEl>
                                          <p:spTgt spid="9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5500"/>
                            </p:stCondLst>
                            <p:childTnLst>
                              <p:par>
                                <p:cTn id="4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9" dur="500"/>
                                        <p:tgtEl>
                                          <p:spTgt spid="9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0" fill="hold">
                            <p:stCondLst>
                              <p:cond delay="6000"/>
                            </p:stCondLst>
                            <p:childTnLst>
                              <p:par>
                                <p:cTn id="4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3" dur="500"/>
                                        <p:tgtEl>
                                          <p:spTgt spid="9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4" fill="hold">
                      <p:stCondLst>
                        <p:cond delay="indefinite"/>
                      </p:stCondLst>
                      <p:childTnLst>
                        <p:par>
                          <p:cTn id="425" fill="hold">
                            <p:stCondLst>
                              <p:cond delay="0"/>
                            </p:stCondLst>
                            <p:childTnLst>
                              <p:par>
                                <p:cTn id="4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8" dur="500"/>
                                        <p:tgtEl>
                                          <p:spTgt spid="9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9" fill="hold">
                            <p:stCondLst>
                              <p:cond delay="500"/>
                            </p:stCondLst>
                            <p:childTnLst>
                              <p:par>
                                <p:cTn id="4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2" dur="500"/>
                                        <p:tgtEl>
                                          <p:spTgt spid="9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3" fill="hold">
                            <p:stCondLst>
                              <p:cond delay="1000"/>
                            </p:stCondLst>
                            <p:childTnLst>
                              <p:par>
                                <p:cTn id="4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6" dur="500"/>
                                        <p:tgtEl>
                                          <p:spTgt spid="9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7" fill="hold">
                            <p:stCondLst>
                              <p:cond delay="1500"/>
                            </p:stCondLst>
                            <p:childTnLst>
                              <p:par>
                                <p:cTn id="4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0" dur="500"/>
                                        <p:tgtEl>
                                          <p:spTgt spid="9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4" dur="500"/>
                                        <p:tgtEl>
                                          <p:spTgt spid="9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8" dur="500"/>
                                        <p:tgtEl>
                                          <p:spTgt spid="9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9" fill="hold">
                            <p:stCondLst>
                              <p:cond delay="3000"/>
                            </p:stCondLst>
                            <p:childTnLst>
                              <p:par>
                                <p:cTn id="4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2" dur="500"/>
                                        <p:tgtEl>
                                          <p:spTgt spid="9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3" fill="hold">
                            <p:stCondLst>
                              <p:cond delay="3500"/>
                            </p:stCondLst>
                            <p:childTnLst>
                              <p:par>
                                <p:cTn id="45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6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8" dur="500"/>
                                        <p:tgtEl>
                                          <p:spTgt spid="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9" fill="hold">
                      <p:stCondLst>
                        <p:cond delay="indefinite"/>
                      </p:stCondLst>
                      <p:childTnLst>
                        <p:par>
                          <p:cTn id="460" fill="hold">
                            <p:stCondLst>
                              <p:cond delay="0"/>
                            </p:stCondLst>
                            <p:childTnLst>
                              <p:par>
                                <p:cTn id="4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2" dur="500"/>
                                        <p:tgtEl>
                                          <p:spTgt spid="9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5" dur="500"/>
                                        <p:tgtEl>
                                          <p:spTgt spid="93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8" dur="500"/>
                                        <p:tgtEl>
                                          <p:spTgt spid="93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1" dur="500"/>
                                        <p:tgtEl>
                                          <p:spTgt spid="93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4" dur="500"/>
                                        <p:tgtEl>
                                          <p:spTgt spid="93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7" dur="500"/>
                                        <p:tgtEl>
                                          <p:spTgt spid="9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0" dur="500"/>
                                        <p:tgtEl>
                                          <p:spTgt spid="93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3" dur="500"/>
                                        <p:tgtEl>
                                          <p:spTgt spid="93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6" dur="500"/>
                                        <p:tgtEl>
                                          <p:spTgt spid="9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9" dur="500"/>
                                        <p:tgtEl>
                                          <p:spTgt spid="9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2" dur="500"/>
                                        <p:tgtEl>
                                          <p:spTgt spid="9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5" dur="500"/>
                                        <p:tgtEl>
                                          <p:spTgt spid="9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8" dur="500"/>
                                        <p:tgtEl>
                                          <p:spTgt spid="9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1" dur="500"/>
                                        <p:tgtEl>
                                          <p:spTgt spid="9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4" dur="500"/>
                                        <p:tgtEl>
                                          <p:spTgt spid="9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7" dur="500"/>
                                        <p:tgtEl>
                                          <p:spTgt spid="9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0" dur="500"/>
                                        <p:tgtEl>
                                          <p:spTgt spid="9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3" dur="500"/>
                                        <p:tgtEl>
                                          <p:spTgt spid="9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6" dur="500"/>
                                        <p:tgtEl>
                                          <p:spTgt spid="9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9" dur="500"/>
                                        <p:tgtEl>
                                          <p:spTgt spid="92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1" fill="hold">
                      <p:stCondLst>
                        <p:cond delay="indefinite"/>
                      </p:stCondLst>
                      <p:childTnLst>
                        <p:par>
                          <p:cTn id="522" fill="hold">
                            <p:stCondLst>
                              <p:cond delay="0"/>
                            </p:stCondLst>
                            <p:childTnLst>
                              <p:par>
                                <p:cTn id="5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5" dur="500"/>
                                        <p:tgtEl>
                                          <p:spTgt spid="9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6" fill="hold">
                            <p:stCondLst>
                              <p:cond delay="500"/>
                            </p:stCondLst>
                            <p:childTnLst>
                              <p:par>
                                <p:cTn id="5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9" dur="500"/>
                                        <p:tgtEl>
                                          <p:spTgt spid="9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0" fill="hold">
                            <p:stCondLst>
                              <p:cond delay="1000"/>
                            </p:stCondLst>
                            <p:childTnLst>
                              <p:par>
                                <p:cTn id="5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3" dur="500"/>
                                        <p:tgtEl>
                                          <p:spTgt spid="9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4" fill="hold">
                            <p:stCondLst>
                              <p:cond delay="1500"/>
                            </p:stCondLst>
                            <p:childTnLst>
                              <p:par>
                                <p:cTn id="5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7" dur="500"/>
                                        <p:tgtEl>
                                          <p:spTgt spid="9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8" fill="hold">
                            <p:stCondLst>
                              <p:cond delay="2000"/>
                            </p:stCondLst>
                            <p:childTnLst>
                              <p:par>
                                <p:cTn id="5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1" dur="500"/>
                                        <p:tgtEl>
                                          <p:spTgt spid="9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2" fill="hold">
                            <p:stCondLst>
                              <p:cond delay="2500"/>
                            </p:stCondLst>
                            <p:childTnLst>
                              <p:par>
                                <p:cTn id="5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5" dur="500"/>
                                        <p:tgtEl>
                                          <p:spTgt spid="9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6" fill="hold">
                            <p:stCondLst>
                              <p:cond delay="3000"/>
                            </p:stCondLst>
                            <p:childTnLst>
                              <p:par>
                                <p:cTn id="5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9" dur="500"/>
                                        <p:tgtEl>
                                          <p:spTgt spid="9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5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3" dur="500" fill="hold"/>
                                        <p:tgtEl>
                                          <p:spTgt spid="9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4" dur="500" fill="hold"/>
                                        <p:tgtEl>
                                          <p:spTgt spid="9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5" dur="500"/>
                                        <p:tgtEl>
                                          <p:spTgt spid="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6" fill="hold">
                      <p:stCondLst>
                        <p:cond delay="indefinite"/>
                      </p:stCondLst>
                      <p:childTnLst>
                        <p:par>
                          <p:cTn id="557" fill="hold">
                            <p:stCondLst>
                              <p:cond delay="0"/>
                            </p:stCondLst>
                            <p:childTnLst>
                              <p:par>
                                <p:cTn id="55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9" dur="500"/>
                                        <p:tgtEl>
                                          <p:spTgt spid="93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2" dur="500"/>
                                        <p:tgtEl>
                                          <p:spTgt spid="9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5" dur="500"/>
                                        <p:tgtEl>
                                          <p:spTgt spid="93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8" dur="500"/>
                                        <p:tgtEl>
                                          <p:spTgt spid="9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1" dur="500"/>
                                        <p:tgtEl>
                                          <p:spTgt spid="9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4" dur="500"/>
                                        <p:tgtEl>
                                          <p:spTgt spid="9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7" dur="500"/>
                                        <p:tgtEl>
                                          <p:spTgt spid="9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9" fill="hold">
                      <p:stCondLst>
                        <p:cond delay="indefinite"/>
                      </p:stCondLst>
                      <p:childTnLst>
                        <p:par>
                          <p:cTn id="580" fill="hold">
                            <p:stCondLst>
                              <p:cond delay="0"/>
                            </p:stCondLst>
                            <p:childTnLst>
                              <p:par>
                                <p:cTn id="5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3" dur="500"/>
                                        <p:tgtEl>
                                          <p:spTgt spid="9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4" fill="hold">
                      <p:stCondLst>
                        <p:cond delay="indefinite"/>
                      </p:stCondLst>
                      <p:childTnLst>
                        <p:par>
                          <p:cTn id="585" fill="hold">
                            <p:stCondLst>
                              <p:cond delay="0"/>
                            </p:stCondLst>
                            <p:childTnLst>
                              <p:par>
                                <p:cTn id="5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8" dur="500"/>
                                        <p:tgtEl>
                                          <p:spTgt spid="9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1" dur="500"/>
                                        <p:tgtEl>
                                          <p:spTgt spid="9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  <p:bldP spid="9222" grpId="0" animBg="1"/>
      <p:bldP spid="9224" grpId="0"/>
      <p:bldP spid="9225" grpId="0" animBg="1"/>
      <p:bldP spid="9226" grpId="0" animBg="1"/>
      <p:bldP spid="9227" grpId="0" animBg="1"/>
      <p:bldP spid="9228" grpId="0" animBg="1"/>
      <p:bldP spid="9229" grpId="0" animBg="1"/>
      <p:bldP spid="9230" grpId="0" animBg="1"/>
      <p:bldP spid="9231" grpId="0" animBg="1"/>
      <p:bldP spid="9233" grpId="0" animBg="1"/>
      <p:bldP spid="9234" grpId="0" animBg="1"/>
      <p:bldP spid="9235" grpId="0" animBg="1"/>
      <p:bldP spid="9236" grpId="0" animBg="1"/>
      <p:bldP spid="9237" grpId="0" animBg="1"/>
      <p:bldP spid="9238" grpId="0" animBg="1"/>
      <p:bldP spid="9239" grpId="0" animBg="1"/>
      <p:bldP spid="9240" grpId="0" animBg="1"/>
      <p:bldP spid="9241" grpId="0" animBg="1"/>
      <p:bldP spid="9242" grpId="0" animBg="1"/>
      <p:bldP spid="9243" grpId="0" animBg="1"/>
      <p:bldP spid="9244" grpId="0" animBg="1"/>
      <p:bldP spid="9245" grpId="0" animBg="1"/>
      <p:bldP spid="9246" grpId="0" animBg="1"/>
      <p:bldP spid="9247" grpId="0" animBg="1"/>
      <p:bldP spid="9248" grpId="0" animBg="1"/>
      <p:bldP spid="9249" grpId="0" animBg="1"/>
      <p:bldP spid="9250" grpId="0" animBg="1"/>
      <p:bldP spid="9251" grpId="0" animBg="1"/>
      <p:bldP spid="9252" grpId="0" animBg="1"/>
      <p:bldP spid="9253" grpId="0" animBg="1"/>
      <p:bldP spid="9254" grpId="0" animBg="1"/>
      <p:bldP spid="9255" grpId="0" animBg="1"/>
      <p:bldP spid="9256" grpId="0" animBg="1"/>
      <p:bldP spid="9257" grpId="0" animBg="1"/>
      <p:bldP spid="9258" grpId="0" animBg="1"/>
      <p:bldP spid="9259" grpId="0" animBg="1"/>
      <p:bldP spid="9260" grpId="0" animBg="1"/>
      <p:bldP spid="9261" grpId="0" animBg="1"/>
      <p:bldP spid="9262" grpId="0" animBg="1"/>
      <p:bldP spid="9264" grpId="0" animBg="1"/>
      <p:bldP spid="9265" grpId="0" animBg="1"/>
      <p:bldP spid="9266" grpId="0" animBg="1"/>
      <p:bldP spid="9269" grpId="0" animBg="1"/>
      <p:bldP spid="9271" grpId="0" animBg="1"/>
      <p:bldP spid="9273" grpId="0" animBg="1"/>
      <p:bldP spid="9274" grpId="0"/>
      <p:bldP spid="9275" grpId="0"/>
      <p:bldP spid="9277" grpId="0" animBg="1"/>
      <p:bldP spid="9277" grpId="1" animBg="1"/>
      <p:bldP spid="9278" grpId="0" animBg="1"/>
      <p:bldP spid="9278" grpId="1" animBg="1"/>
      <p:bldP spid="9279" grpId="0" animBg="1"/>
      <p:bldP spid="9279" grpId="1" animBg="1"/>
      <p:bldP spid="9281" grpId="0" animBg="1"/>
      <p:bldP spid="9281" grpId="1" animBg="1"/>
      <p:bldP spid="9282" grpId="0" animBg="1"/>
      <p:bldP spid="9282" grpId="1" animBg="1"/>
      <p:bldP spid="9283" grpId="0" animBg="1"/>
      <p:bldP spid="9283" grpId="1" animBg="1"/>
      <p:bldP spid="9284" grpId="0" animBg="1"/>
      <p:bldP spid="9284" grpId="1" animBg="1"/>
      <p:bldP spid="9285" grpId="0" animBg="1"/>
      <p:bldP spid="9285" grpId="1" animBg="1"/>
      <p:bldP spid="9286" grpId="0" animBg="1"/>
      <p:bldP spid="9286" grpId="1" animBg="1"/>
      <p:bldP spid="9287" grpId="0" animBg="1"/>
      <p:bldP spid="9287" grpId="1" animBg="1"/>
      <p:bldP spid="9288" grpId="0" animBg="1"/>
      <p:bldP spid="9288" grpId="1" animBg="1"/>
      <p:bldP spid="9289" grpId="0" animBg="1"/>
      <p:bldP spid="9289" grpId="1" animBg="1"/>
      <p:bldP spid="9290" grpId="0" animBg="1"/>
      <p:bldP spid="9290" grpId="1" animBg="1"/>
      <p:bldP spid="9291" grpId="0" animBg="1"/>
      <p:bldP spid="9291" grpId="1" animBg="1"/>
      <p:bldP spid="9268" grpId="0" animBg="1"/>
      <p:bldP spid="9292" grpId="0" animBg="1"/>
      <p:bldP spid="9292" grpId="1" animBg="1"/>
      <p:bldP spid="9293" grpId="0" animBg="1"/>
      <p:bldP spid="9293" grpId="1" animBg="1"/>
      <p:bldP spid="9294" grpId="0" animBg="1"/>
      <p:bldP spid="9294" grpId="1" animBg="1"/>
      <p:bldP spid="9295" grpId="0" animBg="1"/>
      <p:bldP spid="9295" grpId="1" animBg="1"/>
      <p:bldP spid="9296" grpId="0" animBg="1"/>
      <p:bldP spid="9296" grpId="1" animBg="1"/>
      <p:bldP spid="9297" grpId="0" animBg="1"/>
      <p:bldP spid="9297" grpId="1" animBg="1"/>
      <p:bldP spid="9298" grpId="0" animBg="1"/>
      <p:bldP spid="9298" grpId="1" animBg="1"/>
      <p:bldP spid="9299" grpId="0" animBg="1"/>
      <p:bldP spid="9299" grpId="1" animBg="1"/>
      <p:bldP spid="9300" grpId="0" animBg="1"/>
      <p:bldP spid="9300" grpId="1" animBg="1"/>
      <p:bldP spid="9301" grpId="0" animBg="1"/>
      <p:bldP spid="9301" grpId="1" animBg="1"/>
      <p:bldP spid="9302" grpId="0" animBg="1"/>
      <p:bldP spid="9302" grpId="1" animBg="1"/>
      <p:bldP spid="9303" grpId="0" animBg="1"/>
      <p:bldP spid="9303" grpId="1" animBg="1"/>
      <p:bldP spid="9304" grpId="0" animBg="1"/>
      <p:bldP spid="9304" grpId="1" animBg="1"/>
      <p:bldP spid="9305" grpId="0" animBg="1"/>
      <p:bldP spid="9305" grpId="1" animBg="1"/>
      <p:bldP spid="9306" grpId="0" animBg="1"/>
      <p:bldP spid="9306" grpId="1" animBg="1"/>
      <p:bldP spid="9307" grpId="0" animBg="1"/>
      <p:bldP spid="9307" grpId="1" animBg="1"/>
      <p:bldP spid="9308" grpId="0" animBg="1"/>
      <p:bldP spid="9308" grpId="1" animBg="1"/>
      <p:bldP spid="9309" grpId="0" animBg="1"/>
      <p:bldP spid="9309" grpId="1" animBg="1"/>
      <p:bldP spid="9310" grpId="0" animBg="1"/>
      <p:bldP spid="9310" grpId="1" animBg="1"/>
      <p:bldP spid="9311" grpId="0" animBg="1"/>
      <p:bldP spid="9311" grpId="1" animBg="1"/>
      <p:bldP spid="9270" grpId="0" animBg="1"/>
      <p:bldP spid="9312" grpId="0" animBg="1"/>
      <p:bldP spid="9312" grpId="1" animBg="1"/>
      <p:bldP spid="9313" grpId="0" animBg="1"/>
      <p:bldP spid="9313" grpId="1" animBg="1"/>
      <p:bldP spid="9314" grpId="0" animBg="1"/>
      <p:bldP spid="9314" grpId="1" animBg="1"/>
      <p:bldP spid="9315" grpId="0" animBg="1"/>
      <p:bldP spid="9315" grpId="1" animBg="1"/>
      <p:bldP spid="9316" grpId="0" animBg="1"/>
      <p:bldP spid="9316" grpId="1" animBg="1"/>
      <p:bldP spid="9317" grpId="0" animBg="1"/>
      <p:bldP spid="9317" grpId="1" animBg="1"/>
      <p:bldP spid="9318" grpId="0" animBg="1"/>
      <p:bldP spid="9318" grpId="1" animBg="1"/>
      <p:bldP spid="9272" grpId="0" animBg="1"/>
      <p:bldP spid="9319" grpId="0" animBg="1"/>
      <p:bldP spid="9320" grpId="0"/>
      <p:bldP spid="93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Weird Equations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How do you find solutions of equations where either the </a:t>
            </a:r>
            <a:r>
              <a:rPr lang="en-US" i="1"/>
              <a:t>x</a:t>
            </a:r>
            <a:r>
              <a:rPr lang="en-US"/>
              <a:t> or the </a:t>
            </a:r>
            <a:r>
              <a:rPr lang="en-US" i="1"/>
              <a:t>y</a:t>
            </a:r>
            <a:r>
              <a:rPr lang="en-US"/>
              <a:t> is missing?</a:t>
            </a:r>
          </a:p>
          <a:p>
            <a:pPr lvl="1"/>
            <a:r>
              <a:rPr lang="en-US"/>
              <a:t>For example:</a:t>
            </a: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2925763" y="2473325"/>
          <a:ext cx="10604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4" name="Equation" r:id="rId4" imgW="380880" imgH="177480" progId="Equation.DSMT4">
                  <p:embed/>
                </p:oleObj>
              </mc:Choice>
              <mc:Fallback>
                <p:oleObj name="Equation" r:id="rId4" imgW="380880" imgH="177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5763" y="2473325"/>
                        <a:ext cx="106045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62" name="Group 30"/>
          <p:cNvGraphicFramePr>
            <a:graphicFrameLocks noGrp="1"/>
          </p:cNvGraphicFramePr>
          <p:nvPr/>
        </p:nvGraphicFramePr>
        <p:xfrm>
          <a:off x="2819400" y="3124200"/>
          <a:ext cx="1173163" cy="3098800"/>
        </p:xfrm>
        <a:graphic>
          <a:graphicData uri="http://schemas.openxmlformats.org/drawingml/2006/table">
            <a:tbl>
              <a:tblPr/>
              <a:tblGrid>
                <a:gridCol w="533400"/>
                <a:gridCol w="639763"/>
              </a:tblGrid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459" name="Object 27"/>
          <p:cNvGraphicFramePr>
            <a:graphicFrameLocks noChangeAspect="1"/>
          </p:cNvGraphicFramePr>
          <p:nvPr/>
        </p:nvGraphicFramePr>
        <p:xfrm>
          <a:off x="2895600" y="4019550"/>
          <a:ext cx="35401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5" name="Equation" r:id="rId6" imgW="126720" imgH="177480" progId="Equation.DSMT4">
                  <p:embed/>
                </p:oleObj>
              </mc:Choice>
              <mc:Fallback>
                <p:oleObj name="Equation" r:id="rId6" imgW="126720" imgH="177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019550"/>
                        <a:ext cx="354013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60" name="Object 28"/>
          <p:cNvGraphicFramePr>
            <a:graphicFrameLocks noChangeAspect="1"/>
          </p:cNvGraphicFramePr>
          <p:nvPr/>
        </p:nvGraphicFramePr>
        <p:xfrm>
          <a:off x="3352800" y="4019550"/>
          <a:ext cx="60166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6" name="Equation" r:id="rId8" imgW="215640" imgH="177480" progId="Equation.DSMT4">
                  <p:embed/>
                </p:oleObj>
              </mc:Choice>
              <mc:Fallback>
                <p:oleObj name="Equation" r:id="rId8" imgW="215640" imgH="177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019550"/>
                        <a:ext cx="601663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63" name="Object 31"/>
          <p:cNvGraphicFramePr>
            <a:graphicFrameLocks noChangeAspect="1"/>
          </p:cNvGraphicFramePr>
          <p:nvPr/>
        </p:nvGraphicFramePr>
        <p:xfrm>
          <a:off x="2895600" y="4743450"/>
          <a:ext cx="35401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7" name="Equation" r:id="rId10" imgW="126720" imgH="177480" progId="Equation.DSMT4">
                  <p:embed/>
                </p:oleObj>
              </mc:Choice>
              <mc:Fallback>
                <p:oleObj name="Equation" r:id="rId10" imgW="126720" imgH="177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743450"/>
                        <a:ext cx="354013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64" name="Object 32"/>
          <p:cNvGraphicFramePr>
            <a:graphicFrameLocks noChangeAspect="1"/>
          </p:cNvGraphicFramePr>
          <p:nvPr/>
        </p:nvGraphicFramePr>
        <p:xfrm>
          <a:off x="3476625" y="4743450"/>
          <a:ext cx="35401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8" name="Equation" r:id="rId12" imgW="126720" imgH="177480" progId="Equation.DSMT4">
                  <p:embed/>
                </p:oleObj>
              </mc:Choice>
              <mc:Fallback>
                <p:oleObj name="Equation" r:id="rId12" imgW="126720" imgH="177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625" y="4743450"/>
                        <a:ext cx="354013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65" name="Object 33"/>
          <p:cNvGraphicFramePr>
            <a:graphicFrameLocks noChangeAspect="1"/>
          </p:cNvGraphicFramePr>
          <p:nvPr/>
        </p:nvGraphicFramePr>
        <p:xfrm>
          <a:off x="2895600" y="5581650"/>
          <a:ext cx="35401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9" name="Equation" r:id="rId14" imgW="126720" imgH="177480" progId="Equation.DSMT4">
                  <p:embed/>
                </p:oleObj>
              </mc:Choice>
              <mc:Fallback>
                <p:oleObj name="Equation" r:id="rId14" imgW="12672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581650"/>
                        <a:ext cx="354013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66" name="Object 34"/>
          <p:cNvGraphicFramePr>
            <a:graphicFrameLocks noChangeAspect="1"/>
          </p:cNvGraphicFramePr>
          <p:nvPr/>
        </p:nvGraphicFramePr>
        <p:xfrm>
          <a:off x="3476625" y="5581650"/>
          <a:ext cx="354013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" name="Equation" r:id="rId16" imgW="126720" imgH="177480" progId="Equation.DSMT4">
                  <p:embed/>
                </p:oleObj>
              </mc:Choice>
              <mc:Fallback>
                <p:oleObj name="Equation" r:id="rId16" imgW="126720" imgH="177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625" y="5581650"/>
                        <a:ext cx="354013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67" name="Object 35"/>
          <p:cNvGraphicFramePr>
            <a:graphicFrameLocks noChangeAspect="1"/>
          </p:cNvGraphicFramePr>
          <p:nvPr/>
        </p:nvGraphicFramePr>
        <p:xfrm>
          <a:off x="4402137" y="2438400"/>
          <a:ext cx="130810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1" name="Equation" r:id="rId18" imgW="469800" imgH="203040" progId="Equation.DSMT4">
                  <p:embed/>
                </p:oleObj>
              </mc:Choice>
              <mc:Fallback>
                <p:oleObj name="Equation" r:id="rId18" imgW="469800" imgH="2030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2137" y="2438400"/>
                        <a:ext cx="1308100" cy="56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68" name="Group 36"/>
          <p:cNvGraphicFramePr>
            <a:graphicFrameLocks noGrp="1"/>
          </p:cNvGraphicFramePr>
          <p:nvPr/>
        </p:nvGraphicFramePr>
        <p:xfrm>
          <a:off x="4419600" y="3124200"/>
          <a:ext cx="1401762" cy="3098800"/>
        </p:xfrm>
        <a:graphic>
          <a:graphicData uri="http://schemas.openxmlformats.org/drawingml/2006/table">
            <a:tbl>
              <a:tblPr/>
              <a:tblGrid>
                <a:gridCol w="636587"/>
                <a:gridCol w="765175"/>
              </a:tblGrid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485" name="Object 53"/>
          <p:cNvGraphicFramePr>
            <a:graphicFrameLocks noChangeAspect="1"/>
          </p:cNvGraphicFramePr>
          <p:nvPr/>
        </p:nvGraphicFramePr>
        <p:xfrm>
          <a:off x="4457700" y="4036219"/>
          <a:ext cx="60166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2" name="Equation" r:id="rId20" imgW="215640" imgH="164880" progId="Equation.DSMT4">
                  <p:embed/>
                </p:oleObj>
              </mc:Choice>
              <mc:Fallback>
                <p:oleObj name="Equation" r:id="rId20" imgW="215640" imgH="164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7700" y="4036219"/>
                        <a:ext cx="601662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86" name="Object 54"/>
          <p:cNvGraphicFramePr>
            <a:graphicFrameLocks noChangeAspect="1"/>
          </p:cNvGraphicFramePr>
          <p:nvPr/>
        </p:nvGraphicFramePr>
        <p:xfrm>
          <a:off x="5143500" y="4037013"/>
          <a:ext cx="601662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3" name="Equation" r:id="rId22" imgW="215640" imgH="164880" progId="Equation.DSMT4">
                  <p:embed/>
                </p:oleObj>
              </mc:Choice>
              <mc:Fallback>
                <p:oleObj name="Equation" r:id="rId22" imgW="215640" imgH="164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4037013"/>
                        <a:ext cx="601662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87" name="Object 55"/>
          <p:cNvGraphicFramePr>
            <a:graphicFrameLocks noChangeAspect="1"/>
          </p:cNvGraphicFramePr>
          <p:nvPr/>
        </p:nvGraphicFramePr>
        <p:xfrm>
          <a:off x="4629150" y="4788694"/>
          <a:ext cx="35401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4" name="Equation" r:id="rId24" imgW="126720" imgH="177480" progId="Equation.DSMT4">
                  <p:embed/>
                </p:oleObj>
              </mc:Choice>
              <mc:Fallback>
                <p:oleObj name="Equation" r:id="rId24" imgW="126720" imgH="177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9150" y="4788694"/>
                        <a:ext cx="354012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88" name="Object 56"/>
          <p:cNvGraphicFramePr>
            <a:graphicFrameLocks noChangeAspect="1"/>
          </p:cNvGraphicFramePr>
          <p:nvPr/>
        </p:nvGraphicFramePr>
        <p:xfrm>
          <a:off x="5143500" y="4806157"/>
          <a:ext cx="60166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" name="Equation" r:id="rId26" imgW="215640" imgH="164880" progId="Equation.DSMT4">
                  <p:embed/>
                </p:oleObj>
              </mc:Choice>
              <mc:Fallback>
                <p:oleObj name="Equation" r:id="rId26" imgW="215640" imgH="164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4806157"/>
                        <a:ext cx="601662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89" name="Object 57"/>
          <p:cNvGraphicFramePr>
            <a:graphicFrameLocks noChangeAspect="1"/>
          </p:cNvGraphicFramePr>
          <p:nvPr/>
        </p:nvGraphicFramePr>
        <p:xfrm>
          <a:off x="4629150" y="5572919"/>
          <a:ext cx="35401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6" name="Equation" r:id="rId28" imgW="126720" imgH="177480" progId="Equation.DSMT4">
                  <p:embed/>
                </p:oleObj>
              </mc:Choice>
              <mc:Fallback>
                <p:oleObj name="Equation" r:id="rId28" imgW="12672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9150" y="5572919"/>
                        <a:ext cx="354012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90" name="Object 58"/>
          <p:cNvGraphicFramePr>
            <a:graphicFrameLocks noChangeAspect="1"/>
          </p:cNvGraphicFramePr>
          <p:nvPr/>
        </p:nvGraphicFramePr>
        <p:xfrm>
          <a:off x="5135562" y="5590382"/>
          <a:ext cx="601663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7" name="Equation" r:id="rId30" imgW="215640" imgH="164880" progId="Equation.DSMT4">
                  <p:embed/>
                </p:oleObj>
              </mc:Choice>
              <mc:Fallback>
                <p:oleObj name="Equation" r:id="rId30" imgW="215640" imgH="164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5562" y="5590382"/>
                        <a:ext cx="601663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91" name="Picture 59" descr="MCj04404280000[1]"/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 flipH="1">
            <a:off x="6248400" y="838200"/>
            <a:ext cx="796925" cy="838200"/>
          </a:xfrm>
          <a:prstGeom prst="rect">
            <a:avLst/>
          </a:prstGeom>
          <a:noFill/>
        </p:spPr>
      </p:pic>
      <p:sp>
        <p:nvSpPr>
          <p:cNvPr id="18492" name="AutoShape 60"/>
          <p:cNvSpPr>
            <a:spLocks noChangeArrowheads="1"/>
          </p:cNvSpPr>
          <p:nvPr/>
        </p:nvSpPr>
        <p:spPr bwMode="auto">
          <a:xfrm>
            <a:off x="7391400" y="0"/>
            <a:ext cx="1752600" cy="1295400"/>
          </a:xfrm>
          <a:prstGeom prst="cloudCallout">
            <a:avLst>
              <a:gd name="adj1" fmla="val -80155"/>
              <a:gd name="adj2" fmla="val 1135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I should write this down!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8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8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8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8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8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8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8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8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8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8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8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8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8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8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8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8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8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8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8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8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8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8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8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84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184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18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8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8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8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  <p:bldP spid="1849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6934200" cy="788987"/>
          </a:xfrm>
        </p:spPr>
        <p:txBody>
          <a:bodyPr/>
          <a:lstStyle/>
          <a:p>
            <a:r>
              <a:rPr lang="en-US" sz="3200" dirty="0"/>
              <a:t>Writing Equations in Function Form.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43200"/>
            <a:ext cx="8229600" cy="762000"/>
          </a:xfrm>
        </p:spPr>
        <p:txBody>
          <a:bodyPr/>
          <a:lstStyle/>
          <a:p>
            <a:r>
              <a:rPr lang="en-US" dirty="0"/>
              <a:t>Solve for </a:t>
            </a:r>
            <a:r>
              <a:rPr lang="en-US" i="1" dirty="0"/>
              <a:t>y</a:t>
            </a:r>
            <a:r>
              <a:rPr lang="en-US" dirty="0"/>
              <a:t> in terms of </a:t>
            </a:r>
            <a:r>
              <a:rPr lang="en-US" i="1" dirty="0"/>
              <a:t>x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5181600" y="3200400"/>
          <a:ext cx="2259013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2" name="Equation" r:id="rId3" imgW="812520" imgH="228600" progId="Equation.DSMT4">
                  <p:embed/>
                </p:oleObj>
              </mc:Choice>
              <mc:Fallback>
                <p:oleObj name="Equation" r:id="rId3" imgW="81252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200400"/>
                        <a:ext cx="2259013" cy="636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609600" y="3276600"/>
          <a:ext cx="2400300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3" name="Equation" r:id="rId5" imgW="863280" imgH="203040" progId="Equation.DSMT4">
                  <p:embed/>
                </p:oleObj>
              </mc:Choice>
              <mc:Fallback>
                <p:oleObj name="Equation" r:id="rId5" imgW="863280" imgH="203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276600"/>
                        <a:ext cx="2400300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462" name="Picture 6" descr="MCj0440428000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flipH="1">
            <a:off x="8347075" y="1447800"/>
            <a:ext cx="796925" cy="838200"/>
          </a:xfrm>
          <a:prstGeom prst="rect">
            <a:avLst/>
          </a:prstGeom>
          <a:noFill/>
        </p:spPr>
      </p:pic>
      <p:sp>
        <p:nvSpPr>
          <p:cNvPr id="19463" name="AutoShape 7"/>
          <p:cNvSpPr>
            <a:spLocks noChangeArrowheads="1"/>
          </p:cNvSpPr>
          <p:nvPr/>
        </p:nvSpPr>
        <p:spPr bwMode="auto">
          <a:xfrm>
            <a:off x="7391400" y="0"/>
            <a:ext cx="1752600" cy="1295400"/>
          </a:xfrm>
          <a:prstGeom prst="cloudCallout">
            <a:avLst>
              <a:gd name="adj1" fmla="val 27625"/>
              <a:gd name="adj2" fmla="val 5036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I should write this down!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2000" y="1752600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What is “function form”?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2362200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When an equation is written so that </a:t>
            </a:r>
            <a:r>
              <a:rPr lang="en-US" sz="2400" i="1" dirty="0" smtClean="0"/>
              <a:t>y</a:t>
            </a:r>
            <a:r>
              <a:rPr lang="en-US" sz="2400" dirty="0" smtClean="0"/>
              <a:t> is isolated.</a:t>
            </a:r>
            <a:endParaRPr lang="en-US" sz="2400" dirty="0"/>
          </a:p>
        </p:txBody>
      </p:sp>
      <p:graphicFrame>
        <p:nvGraphicFramePr>
          <p:cNvPr id="4122" name="Object 26"/>
          <p:cNvGraphicFramePr>
            <a:graphicFrameLocks noChangeAspect="1"/>
          </p:cNvGraphicFramePr>
          <p:nvPr/>
        </p:nvGraphicFramePr>
        <p:xfrm>
          <a:off x="1295400" y="3733800"/>
          <a:ext cx="8477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4" name="Equation" r:id="rId8" imgW="304560" imgH="164880" progId="Equation.DSMT4">
                  <p:embed/>
                </p:oleObj>
              </mc:Choice>
              <mc:Fallback>
                <p:oleObj name="Equation" r:id="rId8" imgW="304560" imgH="1648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733800"/>
                        <a:ext cx="847725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3" name="Object 27"/>
          <p:cNvGraphicFramePr>
            <a:graphicFrameLocks noChangeAspect="1"/>
          </p:cNvGraphicFramePr>
          <p:nvPr/>
        </p:nvGraphicFramePr>
        <p:xfrm>
          <a:off x="2286000" y="3733800"/>
          <a:ext cx="8477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5" name="Equation" r:id="rId10" imgW="304560" imgH="164880" progId="Equation.DSMT4">
                  <p:embed/>
                </p:oleObj>
              </mc:Choice>
              <mc:Fallback>
                <p:oleObj name="Equation" r:id="rId10" imgW="304560" imgH="1648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733800"/>
                        <a:ext cx="847725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457200" y="4267200"/>
            <a:ext cx="335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24" name="Object 28"/>
          <p:cNvGraphicFramePr>
            <a:graphicFrameLocks noChangeAspect="1"/>
          </p:cNvGraphicFramePr>
          <p:nvPr/>
        </p:nvGraphicFramePr>
        <p:xfrm>
          <a:off x="1524000" y="4343400"/>
          <a:ext cx="2649537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6" name="Equation" r:id="rId11" imgW="952200" imgH="203040" progId="Equation.DSMT4">
                  <p:embed/>
                </p:oleObj>
              </mc:Choice>
              <mc:Fallback>
                <p:oleObj name="Equation" r:id="rId11" imgW="952200" imgH="20304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343400"/>
                        <a:ext cx="2649537" cy="566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29"/>
          <p:cNvGraphicFramePr>
            <a:graphicFrameLocks noChangeAspect="1"/>
          </p:cNvGraphicFramePr>
          <p:nvPr/>
        </p:nvGraphicFramePr>
        <p:xfrm>
          <a:off x="1447800" y="4267200"/>
          <a:ext cx="706438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7" name="Equation" r:id="rId13" imgW="253800" imgH="393480" progId="Equation.DSMT4">
                  <p:embed/>
                </p:oleObj>
              </mc:Choice>
              <mc:Fallback>
                <p:oleObj name="Equation" r:id="rId13" imgW="253800" imgH="3934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267200"/>
                        <a:ext cx="706438" cy="1098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6" name="Object 30"/>
          <p:cNvGraphicFramePr>
            <a:graphicFrameLocks noChangeAspect="1"/>
          </p:cNvGraphicFramePr>
          <p:nvPr/>
        </p:nvGraphicFramePr>
        <p:xfrm>
          <a:off x="2514600" y="4267200"/>
          <a:ext cx="1660525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8" name="Equation" r:id="rId15" imgW="596880" imgH="393480" progId="Equation.DSMT4">
                  <p:embed/>
                </p:oleObj>
              </mc:Choice>
              <mc:Fallback>
                <p:oleObj name="Equation" r:id="rId15" imgW="596880" imgH="3934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267200"/>
                        <a:ext cx="1660525" cy="1098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>
            <a:off x="914400" y="5486400"/>
            <a:ext cx="335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27" name="Object 31"/>
          <p:cNvGraphicFramePr>
            <a:graphicFrameLocks noChangeAspect="1"/>
          </p:cNvGraphicFramePr>
          <p:nvPr/>
        </p:nvGraphicFramePr>
        <p:xfrm>
          <a:off x="1819275" y="5451475"/>
          <a:ext cx="229552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9" name="Equation" r:id="rId17" imgW="825480" imgH="228600" progId="Equation.DSMT4">
                  <p:embed/>
                </p:oleObj>
              </mc:Choice>
              <mc:Fallback>
                <p:oleObj name="Equation" r:id="rId17" imgW="825480" imgH="2286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9275" y="5451475"/>
                        <a:ext cx="2295525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8" name="Object 32"/>
          <p:cNvGraphicFramePr>
            <a:graphicFrameLocks noChangeAspect="1"/>
          </p:cNvGraphicFramePr>
          <p:nvPr/>
        </p:nvGraphicFramePr>
        <p:xfrm>
          <a:off x="4810125" y="3243262"/>
          <a:ext cx="2047875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0" name="Equation" r:id="rId19" imgW="736560" imgH="203040" progId="Equation.DSMT4">
                  <p:embed/>
                </p:oleObj>
              </mc:Choice>
              <mc:Fallback>
                <p:oleObj name="Equation" r:id="rId19" imgW="736560" imgH="20304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0125" y="3243262"/>
                        <a:ext cx="2047875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9" name="Object 33"/>
          <p:cNvGraphicFramePr>
            <a:graphicFrameLocks noChangeAspect="1"/>
          </p:cNvGraphicFramePr>
          <p:nvPr/>
        </p:nvGraphicFramePr>
        <p:xfrm>
          <a:off x="7356475" y="3200400"/>
          <a:ext cx="45878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1" name="Equation" r:id="rId21" imgW="164880" imgH="177480" progId="Equation.DSMT4">
                  <p:embed/>
                </p:oleObj>
              </mc:Choice>
              <mc:Fallback>
                <p:oleObj name="Equation" r:id="rId21" imgW="164880" imgH="177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6475" y="3200400"/>
                        <a:ext cx="458788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Freeform 20"/>
          <p:cNvSpPr/>
          <p:nvPr/>
        </p:nvSpPr>
        <p:spPr>
          <a:xfrm>
            <a:off x="4941498" y="2989052"/>
            <a:ext cx="552091" cy="314865"/>
          </a:xfrm>
          <a:custGeom>
            <a:avLst/>
            <a:gdLst>
              <a:gd name="connsiteX0" fmla="*/ 0 w 552091"/>
              <a:gd name="connsiteY0" fmla="*/ 237227 h 314865"/>
              <a:gd name="connsiteX1" fmla="*/ 293298 w 552091"/>
              <a:gd name="connsiteY1" fmla="*/ 12940 h 314865"/>
              <a:gd name="connsiteX2" fmla="*/ 552091 w 552091"/>
              <a:gd name="connsiteY2" fmla="*/ 314865 h 314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2091" h="314865">
                <a:moveTo>
                  <a:pt x="0" y="237227"/>
                </a:moveTo>
                <a:cubicBezTo>
                  <a:pt x="100641" y="118613"/>
                  <a:pt x="201283" y="0"/>
                  <a:pt x="293298" y="12940"/>
                </a:cubicBezTo>
                <a:cubicBezTo>
                  <a:pt x="385313" y="25880"/>
                  <a:pt x="468702" y="170372"/>
                  <a:pt x="552091" y="314865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4953000" y="2971800"/>
            <a:ext cx="1371600" cy="314865"/>
          </a:xfrm>
          <a:custGeom>
            <a:avLst/>
            <a:gdLst>
              <a:gd name="connsiteX0" fmla="*/ 0 w 552091"/>
              <a:gd name="connsiteY0" fmla="*/ 237227 h 314865"/>
              <a:gd name="connsiteX1" fmla="*/ 293298 w 552091"/>
              <a:gd name="connsiteY1" fmla="*/ 12940 h 314865"/>
              <a:gd name="connsiteX2" fmla="*/ 552091 w 552091"/>
              <a:gd name="connsiteY2" fmla="*/ 314865 h 314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2091" h="314865">
                <a:moveTo>
                  <a:pt x="0" y="237227"/>
                </a:moveTo>
                <a:cubicBezTo>
                  <a:pt x="100641" y="118613"/>
                  <a:pt x="201283" y="0"/>
                  <a:pt x="293298" y="12940"/>
                </a:cubicBezTo>
                <a:cubicBezTo>
                  <a:pt x="385313" y="25880"/>
                  <a:pt x="468702" y="170372"/>
                  <a:pt x="552091" y="314865"/>
                </a:cubicBez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130" name="Object 34"/>
          <p:cNvGraphicFramePr>
            <a:graphicFrameLocks noChangeAspect="1"/>
          </p:cNvGraphicFramePr>
          <p:nvPr/>
        </p:nvGraphicFramePr>
        <p:xfrm>
          <a:off x="5334000" y="3810000"/>
          <a:ext cx="2330450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2" name="Equation" r:id="rId23" imgW="838080" imgH="203040" progId="Equation.DSMT4">
                  <p:embed/>
                </p:oleObj>
              </mc:Choice>
              <mc:Fallback>
                <p:oleObj name="Equation" r:id="rId23" imgW="838080" imgH="20304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810000"/>
                        <a:ext cx="2330450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1" name="Object 35"/>
          <p:cNvGraphicFramePr>
            <a:graphicFrameLocks noChangeAspect="1"/>
          </p:cNvGraphicFramePr>
          <p:nvPr/>
        </p:nvGraphicFramePr>
        <p:xfrm>
          <a:off x="5961063" y="4267200"/>
          <a:ext cx="8128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3" name="Equation" r:id="rId25" imgW="291960" imgH="164880" progId="Equation.DSMT4">
                  <p:embed/>
                </p:oleObj>
              </mc:Choice>
              <mc:Fallback>
                <p:oleObj name="Equation" r:id="rId25" imgW="291960" imgH="1648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1063" y="4267200"/>
                        <a:ext cx="812800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2" name="Object 36"/>
          <p:cNvGraphicFramePr>
            <a:graphicFrameLocks noChangeAspect="1"/>
          </p:cNvGraphicFramePr>
          <p:nvPr/>
        </p:nvGraphicFramePr>
        <p:xfrm>
          <a:off x="6951663" y="4267200"/>
          <a:ext cx="8128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4" name="Equation" r:id="rId27" imgW="291960" imgH="164880" progId="Equation.DSMT4">
                  <p:embed/>
                </p:oleObj>
              </mc:Choice>
              <mc:Fallback>
                <p:oleObj name="Equation" r:id="rId27" imgW="291960" imgH="1648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1663" y="4267200"/>
                        <a:ext cx="812800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/>
          <p:cNvCxnSpPr/>
          <p:nvPr/>
        </p:nvCxnSpPr>
        <p:spPr>
          <a:xfrm>
            <a:off x="4648200" y="4724400"/>
            <a:ext cx="335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33" name="Object 37"/>
          <p:cNvGraphicFramePr>
            <a:graphicFrameLocks noChangeAspect="1"/>
          </p:cNvGraphicFramePr>
          <p:nvPr/>
        </p:nvGraphicFramePr>
        <p:xfrm>
          <a:off x="6183313" y="4800600"/>
          <a:ext cx="2613025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5" name="Equation" r:id="rId29" imgW="939600" imgH="203040" progId="Equation.DSMT4">
                  <p:embed/>
                </p:oleObj>
              </mc:Choice>
              <mc:Fallback>
                <p:oleObj name="Equation" r:id="rId29" imgW="939600" imgH="20304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3313" y="4800600"/>
                        <a:ext cx="2613025" cy="566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4" name="Object 38"/>
          <p:cNvGraphicFramePr>
            <a:graphicFrameLocks noChangeAspect="1"/>
          </p:cNvGraphicFramePr>
          <p:nvPr/>
        </p:nvGraphicFramePr>
        <p:xfrm>
          <a:off x="6172200" y="4724400"/>
          <a:ext cx="706438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6" name="Equation" r:id="rId31" imgW="253800" imgH="393480" progId="Equation.DSMT4">
                  <p:embed/>
                </p:oleObj>
              </mc:Choice>
              <mc:Fallback>
                <p:oleObj name="Equation" r:id="rId31" imgW="253800" imgH="39348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724400"/>
                        <a:ext cx="706438" cy="1098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5" name="Object 39"/>
          <p:cNvGraphicFramePr>
            <a:graphicFrameLocks noChangeAspect="1"/>
          </p:cNvGraphicFramePr>
          <p:nvPr/>
        </p:nvGraphicFramePr>
        <p:xfrm>
          <a:off x="7239000" y="4724400"/>
          <a:ext cx="1660525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7" name="Equation" r:id="rId33" imgW="596880" imgH="393480" progId="Equation.DSMT4">
                  <p:embed/>
                </p:oleObj>
              </mc:Choice>
              <mc:Fallback>
                <p:oleObj name="Equation" r:id="rId33" imgW="596880" imgH="3934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4724400"/>
                        <a:ext cx="1660525" cy="1098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>
            <a:off x="5638800" y="5791200"/>
            <a:ext cx="335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36" name="Object 40"/>
          <p:cNvGraphicFramePr>
            <a:graphicFrameLocks noChangeAspect="1"/>
          </p:cNvGraphicFramePr>
          <p:nvPr/>
        </p:nvGraphicFramePr>
        <p:xfrm>
          <a:off x="6397625" y="5791200"/>
          <a:ext cx="236537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8" name="Equation" r:id="rId35" imgW="850680" imgH="228600" progId="Equation.DSMT4">
                  <p:embed/>
                </p:oleObj>
              </mc:Choice>
              <mc:Fallback>
                <p:oleObj name="Equation" r:id="rId35" imgW="850680" imgH="22860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7625" y="5791200"/>
                        <a:ext cx="2365375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4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000"/>
                            </p:stCondLst>
                            <p:childTnLst>
                              <p:par>
                                <p:cTn id="15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4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000"/>
                            </p:stCondLst>
                            <p:childTnLst>
                              <p:par>
                                <p:cTn id="1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4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4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  <p:bldP spid="19463" grpId="0" animBg="1"/>
      <p:bldP spid="8" grpId="0"/>
      <p:bldP spid="9" grpId="0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Graph an Equation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30725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rabicParenR"/>
            </a:pPr>
            <a:r>
              <a:rPr lang="en-US" sz="2800"/>
              <a:t>Write the equation in function form.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en-US" sz="2800"/>
              <a:t>Choose 3 values of </a:t>
            </a:r>
            <a:r>
              <a:rPr lang="en-US" sz="2800" i="1"/>
              <a:t>x</a:t>
            </a:r>
            <a:r>
              <a:rPr lang="en-US" sz="2800"/>
              <a:t>.</a:t>
            </a:r>
            <a:br>
              <a:rPr lang="en-US" sz="2800"/>
            </a:br>
            <a:r>
              <a:rPr lang="en-US" sz="2800"/>
              <a:t>(one positive, one negative, and zero)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en-US" sz="2800"/>
              <a:t>Solve for </a:t>
            </a:r>
            <a:r>
              <a:rPr lang="en-US" sz="2800" i="1"/>
              <a:t>y</a:t>
            </a:r>
            <a:r>
              <a:rPr lang="en-US" sz="2800"/>
              <a:t> using each chosen value of </a:t>
            </a:r>
            <a:r>
              <a:rPr lang="en-US" sz="2800" i="1"/>
              <a:t>x</a:t>
            </a:r>
            <a:r>
              <a:rPr lang="en-US" sz="2800"/>
              <a:t>.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en-US" sz="2800"/>
              <a:t>List your results in a table.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en-US" sz="2800"/>
              <a:t>Plot the points on a plane.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en-US" sz="2800"/>
              <a:t>Connect the dots!</a:t>
            </a:r>
          </a:p>
        </p:txBody>
      </p:sp>
      <p:pic>
        <p:nvPicPr>
          <p:cNvPr id="11268" name="Picture 4" descr="MCj0440428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848600" y="5715000"/>
            <a:ext cx="1085850" cy="1143000"/>
          </a:xfrm>
          <a:prstGeom prst="rect">
            <a:avLst/>
          </a:prstGeom>
          <a:noFill/>
        </p:spPr>
      </p:pic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7391400" y="3962400"/>
            <a:ext cx="1752600" cy="1295400"/>
          </a:xfrm>
          <a:prstGeom prst="cloudCallout">
            <a:avLst>
              <a:gd name="adj1" fmla="val 23278"/>
              <a:gd name="adj2" fmla="val 7095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I should write this down!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  <p:bldP spid="1126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/>
          <p:cNvSpPr/>
          <p:nvPr/>
        </p:nvSpPr>
        <p:spPr>
          <a:xfrm>
            <a:off x="304800" y="4724400"/>
            <a:ext cx="4267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304800" y="3886200"/>
            <a:ext cx="4267200" cy="8382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304800" y="2971800"/>
            <a:ext cx="42672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9144000" cy="712787"/>
          </a:xfrm>
        </p:spPr>
        <p:txBody>
          <a:bodyPr/>
          <a:lstStyle/>
          <a:p>
            <a:r>
              <a:rPr lang="en-US" sz="3600"/>
              <a:t>Use a table of values to graph the equation.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066800" y="2133600"/>
          <a:ext cx="27368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1" name="Equation" r:id="rId4" imgW="723600" imgH="228600" progId="Equation.DSMT4">
                  <p:embed/>
                </p:oleObj>
              </mc:Choice>
              <mc:Fallback>
                <p:oleObj name="Equation" r:id="rId4" imgW="72360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133600"/>
                        <a:ext cx="273685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7" name="Group 29"/>
          <p:cNvGraphicFramePr>
            <a:graphicFrameLocks noGrp="1"/>
          </p:cNvGraphicFramePr>
          <p:nvPr/>
        </p:nvGraphicFramePr>
        <p:xfrm>
          <a:off x="304800" y="2133600"/>
          <a:ext cx="4267200" cy="3479800"/>
        </p:xfrm>
        <a:graphic>
          <a:graphicData uri="http://schemas.openxmlformats.org/drawingml/2006/table">
            <a:tbl>
              <a:tblPr/>
              <a:tblGrid>
                <a:gridCol w="533400"/>
                <a:gridCol w="3094038"/>
                <a:gridCol w="639762"/>
              </a:tblGrid>
              <a:tr h="869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10199"/>
                            </a:outerShdw>
                          </a:effectLst>
                          <a:latin typeface="Arial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9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10199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18" name="Line 30"/>
          <p:cNvSpPr>
            <a:spLocks noChangeShapeType="1"/>
          </p:cNvSpPr>
          <p:nvPr/>
        </p:nvSpPr>
        <p:spPr bwMode="auto">
          <a:xfrm>
            <a:off x="7391400" y="1600200"/>
            <a:ext cx="0" cy="495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27" name="Line 39"/>
          <p:cNvSpPr>
            <a:spLocks noChangeShapeType="1"/>
          </p:cNvSpPr>
          <p:nvPr/>
        </p:nvSpPr>
        <p:spPr bwMode="auto">
          <a:xfrm>
            <a:off x="7162800" y="3200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29" name="Line 41"/>
          <p:cNvSpPr>
            <a:spLocks noChangeShapeType="1"/>
          </p:cNvSpPr>
          <p:nvPr/>
        </p:nvSpPr>
        <p:spPr bwMode="auto">
          <a:xfrm>
            <a:off x="7315200" y="2743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0" name="Line 42"/>
          <p:cNvSpPr>
            <a:spLocks noChangeShapeType="1"/>
          </p:cNvSpPr>
          <p:nvPr/>
        </p:nvSpPr>
        <p:spPr bwMode="auto">
          <a:xfrm>
            <a:off x="7315200" y="2514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1" name="Line 43"/>
          <p:cNvSpPr>
            <a:spLocks noChangeShapeType="1"/>
          </p:cNvSpPr>
          <p:nvPr/>
        </p:nvSpPr>
        <p:spPr bwMode="auto">
          <a:xfrm>
            <a:off x="7315200" y="2286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7162800" y="2057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3" name="Line 45"/>
          <p:cNvSpPr>
            <a:spLocks noChangeShapeType="1"/>
          </p:cNvSpPr>
          <p:nvPr/>
        </p:nvSpPr>
        <p:spPr bwMode="auto">
          <a:xfrm>
            <a:off x="7315200" y="5257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7315200" y="5029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7" name="Line 49"/>
          <p:cNvSpPr>
            <a:spLocks noChangeShapeType="1"/>
          </p:cNvSpPr>
          <p:nvPr/>
        </p:nvSpPr>
        <p:spPr bwMode="auto">
          <a:xfrm>
            <a:off x="7162800" y="5486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>
            <a:off x="7315200" y="6172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9" name="Line 51"/>
          <p:cNvSpPr>
            <a:spLocks noChangeShapeType="1"/>
          </p:cNvSpPr>
          <p:nvPr/>
        </p:nvSpPr>
        <p:spPr bwMode="auto">
          <a:xfrm>
            <a:off x="7315200" y="5943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40" name="Line 52"/>
          <p:cNvSpPr>
            <a:spLocks noChangeShapeType="1"/>
          </p:cNvSpPr>
          <p:nvPr/>
        </p:nvSpPr>
        <p:spPr bwMode="auto">
          <a:xfrm>
            <a:off x="7315200" y="5715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41" name="Line 53"/>
          <p:cNvSpPr>
            <a:spLocks noChangeShapeType="1"/>
          </p:cNvSpPr>
          <p:nvPr/>
        </p:nvSpPr>
        <p:spPr bwMode="auto">
          <a:xfrm>
            <a:off x="7162800" y="4343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42" name="Line 54"/>
          <p:cNvSpPr>
            <a:spLocks noChangeShapeType="1"/>
          </p:cNvSpPr>
          <p:nvPr/>
        </p:nvSpPr>
        <p:spPr bwMode="auto">
          <a:xfrm>
            <a:off x="7315200" y="1828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5" name="Line 67"/>
          <p:cNvSpPr>
            <a:spLocks noChangeShapeType="1"/>
          </p:cNvSpPr>
          <p:nvPr/>
        </p:nvSpPr>
        <p:spPr bwMode="auto">
          <a:xfrm>
            <a:off x="6019800" y="4343400"/>
            <a:ext cx="2667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2" name="Line 74"/>
          <p:cNvSpPr>
            <a:spLocks noChangeShapeType="1"/>
          </p:cNvSpPr>
          <p:nvPr/>
        </p:nvSpPr>
        <p:spPr bwMode="auto">
          <a:xfrm>
            <a:off x="7162800" y="4191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3" name="Line 75"/>
          <p:cNvSpPr>
            <a:spLocks noChangeShapeType="1"/>
          </p:cNvSpPr>
          <p:nvPr/>
        </p:nvSpPr>
        <p:spPr bwMode="auto">
          <a:xfrm>
            <a:off x="6934200" y="4191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4" name="Line 76"/>
          <p:cNvSpPr>
            <a:spLocks noChangeShapeType="1"/>
          </p:cNvSpPr>
          <p:nvPr/>
        </p:nvSpPr>
        <p:spPr bwMode="auto">
          <a:xfrm>
            <a:off x="6705600" y="4191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5" name="Line 77"/>
          <p:cNvSpPr>
            <a:spLocks noChangeShapeType="1"/>
          </p:cNvSpPr>
          <p:nvPr/>
        </p:nvSpPr>
        <p:spPr bwMode="auto">
          <a:xfrm>
            <a:off x="6477000" y="4191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6" name="Line 78"/>
          <p:cNvSpPr>
            <a:spLocks noChangeShapeType="1"/>
          </p:cNvSpPr>
          <p:nvPr/>
        </p:nvSpPr>
        <p:spPr bwMode="auto">
          <a:xfrm>
            <a:off x="8305800" y="4191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7" name="Line 79"/>
          <p:cNvSpPr>
            <a:spLocks noChangeShapeType="1"/>
          </p:cNvSpPr>
          <p:nvPr/>
        </p:nvSpPr>
        <p:spPr bwMode="auto">
          <a:xfrm>
            <a:off x="8077200" y="4191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8" name="Line 80"/>
          <p:cNvSpPr>
            <a:spLocks noChangeShapeType="1"/>
          </p:cNvSpPr>
          <p:nvPr/>
        </p:nvSpPr>
        <p:spPr bwMode="auto">
          <a:xfrm>
            <a:off x="7848600" y="4191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9" name="Line 81"/>
          <p:cNvSpPr>
            <a:spLocks noChangeShapeType="1"/>
          </p:cNvSpPr>
          <p:nvPr/>
        </p:nvSpPr>
        <p:spPr bwMode="auto">
          <a:xfrm>
            <a:off x="7620000" y="4191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75" name="Line 87"/>
          <p:cNvSpPr>
            <a:spLocks noChangeShapeType="1"/>
          </p:cNvSpPr>
          <p:nvPr/>
        </p:nvSpPr>
        <p:spPr bwMode="auto">
          <a:xfrm>
            <a:off x="6019800" y="4343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80" name="Line 92"/>
          <p:cNvSpPr>
            <a:spLocks noChangeShapeType="1"/>
          </p:cNvSpPr>
          <p:nvPr/>
        </p:nvSpPr>
        <p:spPr bwMode="auto">
          <a:xfrm>
            <a:off x="7315200" y="2971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81" name="Line 93"/>
          <p:cNvSpPr>
            <a:spLocks noChangeShapeType="1"/>
          </p:cNvSpPr>
          <p:nvPr/>
        </p:nvSpPr>
        <p:spPr bwMode="auto">
          <a:xfrm>
            <a:off x="7315200" y="3429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82" name="Line 94"/>
          <p:cNvSpPr>
            <a:spLocks noChangeShapeType="1"/>
          </p:cNvSpPr>
          <p:nvPr/>
        </p:nvSpPr>
        <p:spPr bwMode="auto">
          <a:xfrm>
            <a:off x="7315200" y="3657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83" name="Line 95"/>
          <p:cNvSpPr>
            <a:spLocks noChangeShapeType="1"/>
          </p:cNvSpPr>
          <p:nvPr/>
        </p:nvSpPr>
        <p:spPr bwMode="auto">
          <a:xfrm>
            <a:off x="7315200" y="3886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84" name="Line 96"/>
          <p:cNvSpPr>
            <a:spLocks noChangeShapeType="1"/>
          </p:cNvSpPr>
          <p:nvPr/>
        </p:nvSpPr>
        <p:spPr bwMode="auto">
          <a:xfrm>
            <a:off x="7315200" y="4114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85" name="Line 97"/>
          <p:cNvSpPr>
            <a:spLocks noChangeShapeType="1"/>
          </p:cNvSpPr>
          <p:nvPr/>
        </p:nvSpPr>
        <p:spPr bwMode="auto">
          <a:xfrm>
            <a:off x="7315200" y="4800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86" name="Line 98"/>
          <p:cNvSpPr>
            <a:spLocks noChangeShapeType="1"/>
          </p:cNvSpPr>
          <p:nvPr/>
        </p:nvSpPr>
        <p:spPr bwMode="auto">
          <a:xfrm>
            <a:off x="7315200" y="4572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87" name="Text Box 99"/>
          <p:cNvSpPr txBox="1">
            <a:spLocks noChangeArrowheads="1"/>
          </p:cNvSpPr>
          <p:nvPr/>
        </p:nvSpPr>
        <p:spPr bwMode="auto">
          <a:xfrm>
            <a:off x="8534400" y="42672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latin typeface="Times New Roman" pitchFamily="18" charset="0"/>
              </a:rPr>
              <a:t>x</a:t>
            </a:r>
          </a:p>
        </p:txBody>
      </p:sp>
      <p:sp>
        <p:nvSpPr>
          <p:cNvPr id="12388" name="Text Box 100"/>
          <p:cNvSpPr txBox="1">
            <a:spLocks noChangeArrowheads="1"/>
          </p:cNvSpPr>
          <p:nvPr/>
        </p:nvSpPr>
        <p:spPr bwMode="auto">
          <a:xfrm>
            <a:off x="7467600" y="6338888"/>
            <a:ext cx="762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latin typeface="Times New Roman" pitchFamily="18" charset="0"/>
              </a:rPr>
              <a:t>y</a:t>
            </a:r>
          </a:p>
        </p:txBody>
      </p:sp>
      <p:pic>
        <p:nvPicPr>
          <p:cNvPr id="12389" name="Picture 101" descr="MCj0440428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4648200" y="6019800"/>
            <a:ext cx="796925" cy="838200"/>
          </a:xfrm>
          <a:prstGeom prst="rect">
            <a:avLst/>
          </a:prstGeom>
          <a:noFill/>
        </p:spPr>
      </p:pic>
      <p:sp>
        <p:nvSpPr>
          <p:cNvPr id="12390" name="AutoShape 102"/>
          <p:cNvSpPr>
            <a:spLocks noChangeArrowheads="1"/>
          </p:cNvSpPr>
          <p:nvPr/>
        </p:nvSpPr>
        <p:spPr bwMode="auto">
          <a:xfrm>
            <a:off x="2438400" y="5562600"/>
            <a:ext cx="1752600" cy="1295400"/>
          </a:xfrm>
          <a:prstGeom prst="cloudCallout">
            <a:avLst>
              <a:gd name="adj1" fmla="val 73110"/>
              <a:gd name="adj2" fmla="val -396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/>
              <a:t>I should write this down!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04800" y="30861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-3</a:t>
            </a:r>
            <a:endParaRPr lang="en-US" sz="2800" dirty="0"/>
          </a:p>
        </p:txBody>
      </p:sp>
      <p:graphicFrame>
        <p:nvGraphicFramePr>
          <p:cNvPr id="5150" name="Object 30"/>
          <p:cNvGraphicFramePr>
            <a:graphicFrameLocks noChangeAspect="1"/>
          </p:cNvGraphicFramePr>
          <p:nvPr/>
        </p:nvGraphicFramePr>
        <p:xfrm>
          <a:off x="1435100" y="2971800"/>
          <a:ext cx="20701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2" name="Equation" r:id="rId7" imgW="914400" imgH="253800" progId="Equation.DSMT4">
                  <p:embed/>
                </p:oleObj>
              </mc:Choice>
              <mc:Fallback>
                <p:oleObj name="Equation" r:id="rId7" imgW="914400" imgH="2538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2971800"/>
                        <a:ext cx="2070100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51" name="Object 31"/>
          <p:cNvGraphicFramePr>
            <a:graphicFrameLocks noChangeAspect="1"/>
          </p:cNvGraphicFramePr>
          <p:nvPr/>
        </p:nvGraphicFramePr>
        <p:xfrm>
          <a:off x="1435100" y="3429000"/>
          <a:ext cx="1579563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3" name="Equation" r:id="rId9" imgW="698400" imgH="203040" progId="Equation.DSMT4">
                  <p:embed/>
                </p:oleObj>
              </mc:Choice>
              <mc:Fallback>
                <p:oleObj name="Equation" r:id="rId9" imgW="698400" imgH="20304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3429000"/>
                        <a:ext cx="1579563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4028902" y="3086100"/>
            <a:ext cx="5430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-2</a:t>
            </a:r>
            <a:endParaRPr lang="en-US" sz="2800" dirty="0"/>
          </a:p>
        </p:txBody>
      </p:sp>
      <p:sp>
        <p:nvSpPr>
          <p:cNvPr id="46" name="TextBox 45"/>
          <p:cNvSpPr txBox="1"/>
          <p:nvPr/>
        </p:nvSpPr>
        <p:spPr>
          <a:xfrm>
            <a:off x="304800" y="40005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0</a:t>
            </a:r>
            <a:endParaRPr lang="en-US" sz="2800" dirty="0"/>
          </a:p>
        </p:txBody>
      </p:sp>
      <p:graphicFrame>
        <p:nvGraphicFramePr>
          <p:cNvPr id="47" name="Object 30"/>
          <p:cNvGraphicFramePr>
            <a:graphicFrameLocks noChangeAspect="1"/>
          </p:cNvGraphicFramePr>
          <p:nvPr/>
        </p:nvGraphicFramePr>
        <p:xfrm>
          <a:off x="1435100" y="3886200"/>
          <a:ext cx="1868487" cy="57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4" name="Equation" r:id="rId11" imgW="825480" imgH="253800" progId="Equation.DSMT4">
                  <p:embed/>
                </p:oleObj>
              </mc:Choice>
              <mc:Fallback>
                <p:oleObj name="Equation" r:id="rId11" imgW="825480" imgH="2538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3886200"/>
                        <a:ext cx="1868487" cy="5740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31"/>
          <p:cNvGraphicFramePr>
            <a:graphicFrameLocks noChangeAspect="1"/>
          </p:cNvGraphicFramePr>
          <p:nvPr/>
        </p:nvGraphicFramePr>
        <p:xfrm>
          <a:off x="1435100" y="4343400"/>
          <a:ext cx="1379537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5" name="Equation" r:id="rId13" imgW="609480" imgH="203040" progId="Equation.DSMT4">
                  <p:embed/>
                </p:oleObj>
              </mc:Choice>
              <mc:Fallback>
                <p:oleObj name="Equation" r:id="rId13" imgW="609480" imgH="20304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4343400"/>
                        <a:ext cx="1379537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4038600" y="40005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</a:t>
            </a:r>
            <a:endParaRPr lang="en-US" sz="2800" dirty="0"/>
          </a:p>
        </p:txBody>
      </p:sp>
      <p:sp>
        <p:nvSpPr>
          <p:cNvPr id="50" name="TextBox 49"/>
          <p:cNvSpPr txBox="1"/>
          <p:nvPr/>
        </p:nvSpPr>
        <p:spPr>
          <a:xfrm>
            <a:off x="304800" y="484379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3</a:t>
            </a:r>
            <a:endParaRPr lang="en-US" sz="2800" dirty="0"/>
          </a:p>
        </p:txBody>
      </p:sp>
      <p:graphicFrame>
        <p:nvGraphicFramePr>
          <p:cNvPr id="51" name="Object 30"/>
          <p:cNvGraphicFramePr>
            <a:graphicFrameLocks noChangeAspect="1"/>
          </p:cNvGraphicFramePr>
          <p:nvPr/>
        </p:nvGraphicFramePr>
        <p:xfrm>
          <a:off x="1435100" y="4722812"/>
          <a:ext cx="1868487" cy="57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6" name="Equation" r:id="rId15" imgW="825480" imgH="253800" progId="Equation.DSMT4">
                  <p:embed/>
                </p:oleObj>
              </mc:Choice>
              <mc:Fallback>
                <p:oleObj name="Equation" r:id="rId15" imgW="825480" imgH="2538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4722812"/>
                        <a:ext cx="1868487" cy="5740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31"/>
          <p:cNvGraphicFramePr>
            <a:graphicFrameLocks noChangeAspect="1"/>
          </p:cNvGraphicFramePr>
          <p:nvPr/>
        </p:nvGraphicFramePr>
        <p:xfrm>
          <a:off x="1435100" y="5180012"/>
          <a:ext cx="1408112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7" name="Equation" r:id="rId17" imgW="622080" imgH="203040" progId="Equation.DSMT4">
                  <p:embed/>
                </p:oleObj>
              </mc:Choice>
              <mc:Fallback>
                <p:oleObj name="Equation" r:id="rId17" imgW="622080" imgH="20304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5180012"/>
                        <a:ext cx="1408112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Box 52"/>
          <p:cNvSpPr txBox="1"/>
          <p:nvPr/>
        </p:nvSpPr>
        <p:spPr>
          <a:xfrm>
            <a:off x="4038600" y="484379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6</a:t>
            </a:r>
            <a:endParaRPr lang="en-US" sz="2800" dirty="0"/>
          </a:p>
        </p:txBody>
      </p:sp>
      <p:sp>
        <p:nvSpPr>
          <p:cNvPr id="54" name="Oval 53"/>
          <p:cNvSpPr/>
          <p:nvPr/>
        </p:nvSpPr>
        <p:spPr>
          <a:xfrm>
            <a:off x="6629400" y="4724400"/>
            <a:ext cx="152400" cy="1524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7315200" y="3810000"/>
            <a:ext cx="152400" cy="15240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8001000" y="2895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/>
          <p:cNvCxnSpPr/>
          <p:nvPr/>
        </p:nvCxnSpPr>
        <p:spPr>
          <a:xfrm flipH="1">
            <a:off x="6477000" y="2590800"/>
            <a:ext cx="1905000" cy="2514600"/>
          </a:xfrm>
          <a:prstGeom prst="line">
            <a:avLst/>
          </a:prstGeom>
          <a:ln w="57150">
            <a:solidFill>
              <a:schemeClr val="accent6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2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2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2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2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2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2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2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2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2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2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2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2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2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2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2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2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2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2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2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2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2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2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2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2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2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2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2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2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2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2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2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2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2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2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2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2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2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2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2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2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2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2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2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12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2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2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2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2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12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2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12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12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12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12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2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12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12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12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2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2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12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12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12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12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12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12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4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6" grpId="0" animBg="1"/>
      <p:bldP spid="55" grpId="0" animBg="1"/>
      <p:bldP spid="12318" grpId="0" animBg="1"/>
      <p:bldP spid="12327" grpId="0" animBg="1"/>
      <p:bldP spid="12329" grpId="0" animBg="1"/>
      <p:bldP spid="12330" grpId="0" animBg="1"/>
      <p:bldP spid="12331" grpId="0" animBg="1"/>
      <p:bldP spid="12332" grpId="0" animBg="1"/>
      <p:bldP spid="12333" grpId="0" animBg="1"/>
      <p:bldP spid="12334" grpId="0" animBg="1"/>
      <p:bldP spid="12337" grpId="0" animBg="1"/>
      <p:bldP spid="12338" grpId="0" animBg="1"/>
      <p:bldP spid="12339" grpId="0" animBg="1"/>
      <p:bldP spid="12340" grpId="0" animBg="1"/>
      <p:bldP spid="12341" grpId="0" animBg="1"/>
      <p:bldP spid="12342" grpId="0" animBg="1"/>
      <p:bldP spid="12355" grpId="0" animBg="1"/>
      <p:bldP spid="12362" grpId="0" animBg="1"/>
      <p:bldP spid="12363" grpId="0" animBg="1"/>
      <p:bldP spid="12364" grpId="0" animBg="1"/>
      <p:bldP spid="12365" grpId="0" animBg="1"/>
      <p:bldP spid="12366" grpId="0" animBg="1"/>
      <p:bldP spid="12367" grpId="0" animBg="1"/>
      <p:bldP spid="12368" grpId="0" animBg="1"/>
      <p:bldP spid="12369" grpId="0" animBg="1"/>
      <p:bldP spid="12375" grpId="0" animBg="1"/>
      <p:bldP spid="12380" grpId="0" animBg="1"/>
      <p:bldP spid="12381" grpId="0" animBg="1"/>
      <p:bldP spid="12382" grpId="0" animBg="1"/>
      <p:bldP spid="12383" grpId="0" animBg="1"/>
      <p:bldP spid="12384" grpId="0" animBg="1"/>
      <p:bldP spid="12385" grpId="0" animBg="1"/>
      <p:bldP spid="12386" grpId="0" animBg="1"/>
      <p:bldP spid="12387" grpId="0"/>
      <p:bldP spid="12388" grpId="0"/>
      <p:bldP spid="12390" grpId="0" animBg="1"/>
      <p:bldP spid="42" grpId="0"/>
      <p:bldP spid="45" grpId="0"/>
      <p:bldP spid="46" grpId="0"/>
      <p:bldP spid="49" grpId="0"/>
      <p:bldP spid="50" grpId="0"/>
      <p:bldP spid="53" grpId="0"/>
      <p:bldP spid="54" grpId="0" animBg="1"/>
      <p:bldP spid="57" grpId="0" animBg="1"/>
      <p:bldP spid="59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611</TotalTime>
  <Words>468</Words>
  <Application>Microsoft Office PowerPoint</Application>
  <PresentationFormat>On-screen Show (4:3)</PresentationFormat>
  <Paragraphs>90</Paragraphs>
  <Slides>8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Civic</vt:lpstr>
      <vt:lpstr>Equation</vt:lpstr>
      <vt:lpstr>MathType 6.0 Equation</vt:lpstr>
      <vt:lpstr>Monday, December 3, 2012</vt:lpstr>
      <vt:lpstr>§11.1 Graphing Linear Equations</vt:lpstr>
      <vt:lpstr>How do you tell if an equation is linear?</vt:lpstr>
      <vt:lpstr>Graph the equation.</vt:lpstr>
      <vt:lpstr>Weird Equations</vt:lpstr>
      <vt:lpstr>Writing Equations in Function Form.</vt:lpstr>
      <vt:lpstr>How to Graph an Equation</vt:lpstr>
      <vt:lpstr>Use a table of values to graph the equation.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Monday, December 3, 2012</dc:title>
  <dc:creator>Dria</dc:creator>
  <cp:lastModifiedBy>Dria</cp:lastModifiedBy>
  <cp:revision>10</cp:revision>
  <dcterms:created xsi:type="dcterms:W3CDTF">2012-12-03T04:44:49Z</dcterms:created>
  <dcterms:modified xsi:type="dcterms:W3CDTF">2012-12-03T23:20:38Z</dcterms:modified>
</cp:coreProperties>
</file>